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0"/>
  </p:notesMasterIdLst>
  <p:sldIdLst>
    <p:sldId id="256" r:id="rId2"/>
    <p:sldId id="307" r:id="rId3"/>
    <p:sldId id="319" r:id="rId4"/>
    <p:sldId id="261" r:id="rId5"/>
    <p:sldId id="312" r:id="rId6"/>
    <p:sldId id="311" r:id="rId7"/>
    <p:sldId id="313" r:id="rId8"/>
    <p:sldId id="294" r:id="rId9"/>
    <p:sldId id="257" r:id="rId10"/>
    <p:sldId id="258" r:id="rId11"/>
    <p:sldId id="259" r:id="rId12"/>
    <p:sldId id="260" r:id="rId13"/>
    <p:sldId id="262" r:id="rId14"/>
    <p:sldId id="263" r:id="rId15"/>
    <p:sldId id="309" r:id="rId16"/>
    <p:sldId id="310" r:id="rId17"/>
    <p:sldId id="283" r:id="rId18"/>
    <p:sldId id="298" r:id="rId19"/>
    <p:sldId id="273" r:id="rId20"/>
    <p:sldId id="274" r:id="rId21"/>
    <p:sldId id="275" r:id="rId22"/>
    <p:sldId id="276" r:id="rId23"/>
    <p:sldId id="292" r:id="rId24"/>
    <p:sldId id="301" r:id="rId25"/>
    <p:sldId id="308" r:id="rId26"/>
    <p:sldId id="303" r:id="rId27"/>
    <p:sldId id="299" r:id="rId28"/>
    <p:sldId id="316" r:id="rId29"/>
    <p:sldId id="320" r:id="rId30"/>
    <p:sldId id="314" r:id="rId31"/>
    <p:sldId id="315" r:id="rId32"/>
    <p:sldId id="317" r:id="rId33"/>
    <p:sldId id="318" r:id="rId34"/>
    <p:sldId id="321" r:id="rId35"/>
    <p:sldId id="324" r:id="rId36"/>
    <p:sldId id="325" r:id="rId37"/>
    <p:sldId id="326" r:id="rId38"/>
    <p:sldId id="327" r:id="rId39"/>
    <p:sldId id="328" r:id="rId40"/>
    <p:sldId id="322" r:id="rId41"/>
    <p:sldId id="329" r:id="rId42"/>
    <p:sldId id="330" r:id="rId43"/>
    <p:sldId id="335" r:id="rId44"/>
    <p:sldId id="331" r:id="rId45"/>
    <p:sldId id="332" r:id="rId46"/>
    <p:sldId id="333" r:id="rId47"/>
    <p:sldId id="334" r:id="rId48"/>
    <p:sldId id="336" r:id="rId49"/>
  </p:sldIdLst>
  <p:sldSz cx="9144000" cy="5143500" type="screen16x9"/>
  <p:notesSz cx="6858000" cy="9144000"/>
  <p:embeddedFontLst>
    <p:embeddedFont>
      <p:font typeface="Lato" panose="020F0502020204030203" pitchFamily="34" charset="0"/>
      <p:regular r:id="rId51"/>
      <p:bold r:id="rId52"/>
      <p:italic r:id="rId53"/>
      <p:boldItalic r:id="rId54"/>
    </p:embeddedFont>
    <p:embeddedFont>
      <p:font typeface="Libre Franklin" pitchFamily="2" charset="77"/>
      <p:regular r:id="rId55"/>
      <p:bold r:id="rId56"/>
      <p:italic r:id="rId57"/>
      <p:boldItalic r:id="rId58"/>
    </p:embeddedFont>
    <p:embeddedFont>
      <p:font typeface="Libre Franklin Bold" pitchFamily="2" charset="77"/>
      <p:regular r:id="rId59"/>
      <p:bold r:id="rId60"/>
      <p:italic r:id="rId61"/>
      <p:boldItalic r:id="rId62"/>
    </p:embeddedFont>
    <p:embeddedFont>
      <p:font typeface="Libre Franklin Light" pitchFamily="2" charset="77"/>
      <p:regular r:id="rId63"/>
      <p:italic r:id="rId64"/>
    </p:embeddedFont>
    <p:embeddedFont>
      <p:font typeface="Libre Franklin Light Italics" pitchFamily="2" charset="77"/>
      <p:regular r:id="rId65"/>
      <p:bold r:id="rId66"/>
      <p:italic r:id="rId67"/>
      <p:boldItalic r:id="rId68"/>
    </p:embeddedFont>
    <p:embeddedFont>
      <p:font typeface="Open Sans" panose="020B0606030504020204" pitchFamily="34" charset="0"/>
      <p:regular r:id="rId69"/>
      <p:bold r:id="rId70"/>
      <p:italic r:id="rId71"/>
      <p:boldItalic r:id="rId72"/>
    </p:embeddedFont>
    <p:embeddedFont>
      <p:font typeface="Proxima Nova" panose="02000506030000020004" pitchFamily="2" charset="0"/>
      <p:regular r:id="rId73"/>
      <p:bold r:id="rId74"/>
      <p:italic r:id="rId75"/>
      <p:boldItalic r:id="rId61"/>
    </p:embeddedFont>
    <p:embeddedFont>
      <p:font typeface="Raleway" pitchFamily="2" charset="77"/>
      <p:regular r:id="rId76"/>
      <p:bold r:id="rId77"/>
      <p:italic r:id="rId78"/>
      <p:boldItalic r:id="rId79"/>
    </p:embeddedFont>
    <p:embeddedFont>
      <p:font typeface="Source Sans Pro" panose="020B0503030403020204" pitchFamily="34" charset="0"/>
      <p:regular r:id="rId80"/>
      <p:bold r:id="rId81"/>
      <p:italic r:id="rId82"/>
      <p:boldItalic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939"/>
    <p:restoredTop sz="94558"/>
  </p:normalViewPr>
  <p:slideViewPr>
    <p:cSldViewPr snapToGrid="0">
      <p:cViewPr varScale="1">
        <p:scale>
          <a:sx n="125" d="100"/>
          <a:sy n="125" d="100"/>
        </p:scale>
        <p:origin x="176" y="7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3.fntdata"/><Relationship Id="rId68" Type="http://schemas.openxmlformats.org/officeDocument/2006/relationships/font" Target="fonts/font18.fntdata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74" Type="http://schemas.openxmlformats.org/officeDocument/2006/relationships/font" Target="fonts/font24.fntdata"/><Relationship Id="rId79" Type="http://schemas.openxmlformats.org/officeDocument/2006/relationships/font" Target="fonts/font29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font" Target="fonts/font19.fntdata"/><Relationship Id="rId77" Type="http://schemas.openxmlformats.org/officeDocument/2006/relationships/font" Target="fonts/font27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72" Type="http://schemas.openxmlformats.org/officeDocument/2006/relationships/font" Target="fonts/font22.fntdata"/><Relationship Id="rId80" Type="http://schemas.openxmlformats.org/officeDocument/2006/relationships/font" Target="fonts/font30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font" Target="fonts/font20.fntdata"/><Relationship Id="rId75" Type="http://schemas.openxmlformats.org/officeDocument/2006/relationships/font" Target="fonts/font25.fntdata"/><Relationship Id="rId83" Type="http://schemas.openxmlformats.org/officeDocument/2006/relationships/font" Target="fonts/font3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73" Type="http://schemas.openxmlformats.org/officeDocument/2006/relationships/font" Target="fonts/font23.fntdata"/><Relationship Id="rId78" Type="http://schemas.openxmlformats.org/officeDocument/2006/relationships/font" Target="fonts/font28.fntdata"/><Relationship Id="rId81" Type="http://schemas.openxmlformats.org/officeDocument/2006/relationships/font" Target="fonts/font31.fntdata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6" Type="http://schemas.openxmlformats.org/officeDocument/2006/relationships/font" Target="fonts/font26.fntdata"/><Relationship Id="rId7" Type="http://schemas.openxmlformats.org/officeDocument/2006/relationships/slide" Target="slides/slide6.xml"/><Relationship Id="rId71" Type="http://schemas.openxmlformats.org/officeDocument/2006/relationships/font" Target="fonts/font2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6.fntdata"/><Relationship Id="rId87" Type="http://schemas.openxmlformats.org/officeDocument/2006/relationships/tableStyles" Target="tableStyles.xml"/><Relationship Id="rId61" Type="http://schemas.openxmlformats.org/officeDocument/2006/relationships/font" Target="fonts/font11.fntdata"/><Relationship Id="rId82" Type="http://schemas.openxmlformats.org/officeDocument/2006/relationships/font" Target="fonts/font3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2ee0d298882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2ee0d298882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ee0d298882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ee0d298882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ee0d298882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ee0d298882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865E6-870E-8D38-269C-F630E7517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A6800B-0906-36B9-7A3A-AB6947E708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B5A72A-C225-571B-A96F-386A03032B0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3B2FC57-11D9-6555-7F9A-632A2C940B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D4B4459-00F9-BBCB-119D-4D565A3924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62BB3F-E0AC-1EE1-D0E3-2E3F814BF06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B4FE13-D4F7-A8ED-5831-F08A96B276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378816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f477fbba1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f477fbba1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817ebc4a29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817ebc4a29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f477fbba1b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f477fbba1b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817ebc4a29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817ebc4a29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3671197b2a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3671197b2a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>
          <a:extLst>
            <a:ext uri="{FF2B5EF4-FFF2-40B4-BE49-F238E27FC236}">
              <a16:creationId xmlns:a16="http://schemas.microsoft.com/office/drawing/2014/main" id="{D1413C72-1723-310B-8CF3-D1252EAAC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0b563680_0_4:notes">
            <a:extLst>
              <a:ext uri="{FF2B5EF4-FFF2-40B4-BE49-F238E27FC236}">
                <a16:creationId xmlns:a16="http://schemas.microsoft.com/office/drawing/2014/main" id="{E2DBC57E-552A-A501-68F6-E6A716C0DD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0b563680_0_4:notes">
            <a:extLst>
              <a:ext uri="{FF2B5EF4-FFF2-40B4-BE49-F238E27FC236}">
                <a16:creationId xmlns:a16="http://schemas.microsoft.com/office/drawing/2014/main" id="{4E0D63DC-286A-8972-A429-E58F394D36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7848419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>
          <a:extLst>
            <a:ext uri="{FF2B5EF4-FFF2-40B4-BE49-F238E27FC236}">
              <a16:creationId xmlns:a16="http://schemas.microsoft.com/office/drawing/2014/main" id="{3C5DA552-E6F4-BFC0-E1F0-F3C75B98F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0b563680_0_4:notes">
            <a:extLst>
              <a:ext uri="{FF2B5EF4-FFF2-40B4-BE49-F238E27FC236}">
                <a16:creationId xmlns:a16="http://schemas.microsoft.com/office/drawing/2014/main" id="{5E6736DB-0346-1D59-BAA5-9048B22C43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0b563680_0_4:notes">
            <a:extLst>
              <a:ext uri="{FF2B5EF4-FFF2-40B4-BE49-F238E27FC236}">
                <a16:creationId xmlns:a16="http://schemas.microsoft.com/office/drawing/2014/main" id="{D0DA8E66-0335-92B3-E73E-F514082114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038696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1BF6EB21-4E8C-950E-9AD6-2CE057A42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ee0d298882_0_64:notes">
            <a:extLst>
              <a:ext uri="{FF2B5EF4-FFF2-40B4-BE49-F238E27FC236}">
                <a16:creationId xmlns:a16="http://schemas.microsoft.com/office/drawing/2014/main" id="{C103DB26-F347-93BB-C6C7-7DDD8C9DA3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ee0d298882_0_64:notes">
            <a:extLst>
              <a:ext uri="{FF2B5EF4-FFF2-40B4-BE49-F238E27FC236}">
                <a16:creationId xmlns:a16="http://schemas.microsoft.com/office/drawing/2014/main" id="{D1E7BE89-23AA-F34E-DFEA-1A0F3D1BCD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89748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>
          <a:extLst>
            <a:ext uri="{FF2B5EF4-FFF2-40B4-BE49-F238E27FC236}">
              <a16:creationId xmlns:a16="http://schemas.microsoft.com/office/drawing/2014/main" id="{7B2A8859-C8DF-555D-1C05-0C81AF60D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0b563680_0_4:notes">
            <a:extLst>
              <a:ext uri="{FF2B5EF4-FFF2-40B4-BE49-F238E27FC236}">
                <a16:creationId xmlns:a16="http://schemas.microsoft.com/office/drawing/2014/main" id="{02680F41-CE89-70D1-BB85-C197CED2E2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0b563680_0_4:notes">
            <a:extLst>
              <a:ext uri="{FF2B5EF4-FFF2-40B4-BE49-F238E27FC236}">
                <a16:creationId xmlns:a16="http://schemas.microsoft.com/office/drawing/2014/main" id="{89ADC796-F6E8-639F-5B8E-EEF973ECCF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4703513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>
          <a:extLst>
            <a:ext uri="{FF2B5EF4-FFF2-40B4-BE49-F238E27FC236}">
              <a16:creationId xmlns:a16="http://schemas.microsoft.com/office/drawing/2014/main" id="{F41B5300-3ECB-E5EF-0EED-5A253FCAD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0b563680_0_4:notes">
            <a:extLst>
              <a:ext uri="{FF2B5EF4-FFF2-40B4-BE49-F238E27FC236}">
                <a16:creationId xmlns:a16="http://schemas.microsoft.com/office/drawing/2014/main" id="{2F7DFE65-5BDB-CFAC-7622-B9E04ED387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0b563680_0_4:notes">
            <a:extLst>
              <a:ext uri="{FF2B5EF4-FFF2-40B4-BE49-F238E27FC236}">
                <a16:creationId xmlns:a16="http://schemas.microsoft.com/office/drawing/2014/main" id="{3619803B-35A1-0559-2980-F87A70D6F3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9530336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>
          <a:extLst>
            <a:ext uri="{FF2B5EF4-FFF2-40B4-BE49-F238E27FC236}">
              <a16:creationId xmlns:a16="http://schemas.microsoft.com/office/drawing/2014/main" id="{E32CEA6A-83B7-16D9-0111-18B957E06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0b563680_0_4:notes">
            <a:extLst>
              <a:ext uri="{FF2B5EF4-FFF2-40B4-BE49-F238E27FC236}">
                <a16:creationId xmlns:a16="http://schemas.microsoft.com/office/drawing/2014/main" id="{0E629632-5456-DEB4-AEF4-B3809DE568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0b563680_0_4:notes">
            <a:extLst>
              <a:ext uri="{FF2B5EF4-FFF2-40B4-BE49-F238E27FC236}">
                <a16:creationId xmlns:a16="http://schemas.microsoft.com/office/drawing/2014/main" id="{8D8BE36D-6F97-EA7C-3CE1-4EB93A04F6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2202105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>
          <a:extLst>
            <a:ext uri="{FF2B5EF4-FFF2-40B4-BE49-F238E27FC236}">
              <a16:creationId xmlns:a16="http://schemas.microsoft.com/office/drawing/2014/main" id="{CC903619-CAE9-B60C-774D-12221F5E1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0b563680_0_4:notes">
            <a:extLst>
              <a:ext uri="{FF2B5EF4-FFF2-40B4-BE49-F238E27FC236}">
                <a16:creationId xmlns:a16="http://schemas.microsoft.com/office/drawing/2014/main" id="{B55C36C3-6419-1DD2-C564-160448648A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0b563680_0_4:notes">
            <a:extLst>
              <a:ext uri="{FF2B5EF4-FFF2-40B4-BE49-F238E27FC236}">
                <a16:creationId xmlns:a16="http://schemas.microsoft.com/office/drawing/2014/main" id="{8FDE74B5-E203-7726-C080-A0A824F23F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1413303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99e9e4d8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99e9e4d82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699e9e4d8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699e9e4d8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99e9e4d8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99e9e4d8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99e9e4d8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99e9e4d8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699e9e4d8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699e9e4d8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f477fbba1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f477fbba1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99e9e4d8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99e9e4d8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>
          <a:extLst>
            <a:ext uri="{FF2B5EF4-FFF2-40B4-BE49-F238E27FC236}">
              <a16:creationId xmlns:a16="http://schemas.microsoft.com/office/drawing/2014/main" id="{CAA7D856-AA68-714B-87F7-47B3F7433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0b563680_0_4:notes">
            <a:extLst>
              <a:ext uri="{FF2B5EF4-FFF2-40B4-BE49-F238E27FC236}">
                <a16:creationId xmlns:a16="http://schemas.microsoft.com/office/drawing/2014/main" id="{FA833586-BE2E-4DD7-05C4-B385585F7B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0b563680_0_4:notes">
            <a:extLst>
              <a:ext uri="{FF2B5EF4-FFF2-40B4-BE49-F238E27FC236}">
                <a16:creationId xmlns:a16="http://schemas.microsoft.com/office/drawing/2014/main" id="{8656D492-A22B-110D-E0E6-F9C6740B69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146149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ee0d298882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ee0d298882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ee0d2988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ee0d2988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ee0d298882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ee0d298882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83565a058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83565a058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ee0d298882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ee0d298882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ee0d298882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ee0d298882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Image is from Dhading District (similar and proximal to Kavre District) </a:t>
            </a:r>
            <a:endParaRPr sz="900" b="1">
              <a:solidFill>
                <a:srgbClr val="C7C7C7"/>
              </a:solidFill>
              <a:highlight>
                <a:srgbClr val="FCFCFC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rgbClr val="C7C7C7"/>
              </a:solidFill>
              <a:highlight>
                <a:srgbClr val="FCFCFC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b="1">
              <a:solidFill>
                <a:srgbClr val="C7C7C7"/>
              </a:solidFill>
              <a:highlight>
                <a:srgbClr val="FCFCFC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1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l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6FWR6LYK15prf1H7fSy3RU6t7pCNT7t0/view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0.xml"/><Relationship Id="rId1" Type="http://schemas.openxmlformats.org/officeDocument/2006/relationships/video" Target="https://www.youtube.com/embed/YQbYOPkVVPc?feature=oembed" TargetMode="Externa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5TboYOpV6Yo?feature=oembed" TargetMode="External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researchgate.net/profile/Katarzyna-Nowak?_tp=eyJjb250ZXh0Ijp7ImZpcnN0UGFnZSI6Il9kaXJlY3QiLCJwYWdlIjoiX2RpcmVjdCJ9fQ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jp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503536" y="500741"/>
            <a:ext cx="8666100" cy="198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lvl="0"/>
            <a:r>
              <a:rPr lang="en-US" sz="3100" dirty="0"/>
              <a:t>Data Analysis in R for </a:t>
            </a:r>
            <a:br>
              <a:rPr lang="en-US" sz="3100" dirty="0"/>
            </a:br>
            <a:r>
              <a:rPr lang="en-US" sz="3100" dirty="0"/>
              <a:t>Microbial Pathogen Surveillance </a:t>
            </a:r>
            <a:br>
              <a:rPr lang="en-US" sz="3100" dirty="0"/>
            </a:br>
            <a:r>
              <a:rPr lang="en-US" sz="3100" dirty="0"/>
              <a:t>Using TaqMan Array Cards (TAC)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50" dirty="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039" y="4381070"/>
            <a:ext cx="554245" cy="523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2507" y="4366234"/>
            <a:ext cx="585588" cy="552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4541" y="4381164"/>
            <a:ext cx="554239" cy="52319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8AC0C1-20FE-1E4F-3E23-4F67AD05998A}"/>
              </a:ext>
            </a:extLst>
          </p:cNvPr>
          <p:cNvSpPr txBox="1"/>
          <p:nvPr/>
        </p:nvSpPr>
        <p:spPr>
          <a:xfrm>
            <a:off x="5034224" y="2844523"/>
            <a:ext cx="4019078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Center for Infectious Disease Research and Surveillance</a:t>
            </a:r>
          </a:p>
          <a:p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Research and Development Division</a:t>
            </a:r>
          </a:p>
          <a:p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Dhulikhel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 Hospital Kathmandu University Hospital</a:t>
            </a:r>
          </a:p>
          <a:p>
            <a:endParaRPr lang="en-US" sz="1100" dirty="0">
              <a:latin typeface="Source Sans Pro" panose="020B0503030403020204" pitchFamily="34" charset="0"/>
              <a:ea typeface="Source Sans Pro" panose="020B0503030403020204" pitchFamily="34" charset="0"/>
              <a:cs typeface="Open Sans" panose="020B0606030504020204" pitchFamily="34" charset="0"/>
            </a:endParaRPr>
          </a:p>
          <a:p>
            <a:pPr lvl="0"/>
            <a:r>
              <a:rPr lang="en" sz="1100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en Sans"/>
                <a:sym typeface="Open Sans"/>
              </a:rPr>
              <a:t>Department of Global, Environmental, and Occupational Health</a:t>
            </a:r>
          </a:p>
          <a:p>
            <a:pPr lvl="0"/>
            <a:r>
              <a:rPr lang="en" sz="1100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en Sans"/>
                <a:sym typeface="Open Sans"/>
              </a:rPr>
              <a:t>School of Public Health</a:t>
            </a:r>
          </a:p>
          <a:p>
            <a:pPr lvl="0"/>
            <a:r>
              <a:rPr lang="en" sz="1100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en Sans"/>
                <a:sym typeface="Open Sans"/>
              </a:rPr>
              <a:t>University of Maryland College Park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4A73C4-8F2D-3D28-39FA-BB90E33584B3}"/>
              </a:ext>
            </a:extLst>
          </p:cNvPr>
          <p:cNvSpPr txBox="1"/>
          <p:nvPr/>
        </p:nvSpPr>
        <p:spPr>
          <a:xfrm>
            <a:off x="503536" y="2838513"/>
            <a:ext cx="3915056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June 25-27, 2025</a:t>
            </a: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Heather Amato, Assistant Professor, UMD</a:t>
            </a:r>
          </a:p>
          <a:p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Chris </a:t>
            </a:r>
            <a:r>
              <a:rPr lang="en-US" sz="12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LeBoa</a:t>
            </a: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Postdoctoral Researcher, UC Berkeley</a:t>
            </a:r>
          </a:p>
          <a:p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Shiva Ram Naga &amp; Aastha Shrestha, </a:t>
            </a: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Center for Infectious Disease Research and Surveillance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Household biodigester systems in Nepal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311700" y="1107050"/>
            <a:ext cx="3490500" cy="29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ts val="1600"/>
              <a:buChar char="●"/>
            </a:pPr>
            <a:r>
              <a:rPr lang="en" sz="1600" dirty="0">
                <a:solidFill>
                  <a:schemeClr val="accent1"/>
                </a:solidFill>
              </a:rPr>
              <a:t>Replaced wood-burning stoves to reduce household air pollution and the risk of respiratory infections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3739618" y="888085"/>
            <a:ext cx="5217547" cy="3783775"/>
            <a:chOff x="3478225" y="361863"/>
            <a:chExt cx="5354076" cy="3838668"/>
          </a:xfrm>
        </p:grpSpPr>
        <p:pic>
          <p:nvPicPr>
            <p:cNvPr id="101" name="Google Shape;101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78225" y="361863"/>
              <a:ext cx="5354076" cy="3560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Google Shape;102;p15"/>
            <p:cNvSpPr txBox="1"/>
            <p:nvPr/>
          </p:nvSpPr>
          <p:spPr>
            <a:xfrm>
              <a:off x="6736500" y="3847430"/>
              <a:ext cx="20958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Lato"/>
                  <a:ea typeface="Lato"/>
                  <a:cs typeface="Lato"/>
                  <a:sym typeface="Lato"/>
                </a:rPr>
                <a:t>choicehumanitarian.org</a:t>
              </a:r>
              <a:endParaRPr sz="10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03" name="Google Shape;103;p15"/>
          <p:cNvSpPr txBox="1"/>
          <p:nvPr/>
        </p:nvSpPr>
        <p:spPr>
          <a:xfrm>
            <a:off x="311700" y="2278550"/>
            <a:ext cx="3290400" cy="1706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ource Sans Pro"/>
              <a:buChar char="●"/>
            </a:pPr>
            <a:r>
              <a:rPr lang="en" sz="1600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Other potential benefits:</a:t>
            </a:r>
            <a:endParaRPr sz="1600" dirty="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Sans Pro"/>
              <a:buChar char="○"/>
            </a:pPr>
            <a:r>
              <a:rPr lang="en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Reduced deforestation</a:t>
            </a:r>
            <a:endParaRPr dirty="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Sans Pro"/>
              <a:buChar char="○"/>
            </a:pPr>
            <a:r>
              <a:rPr lang="en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Methane capture &amp; reuse</a:t>
            </a:r>
            <a:endParaRPr dirty="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Sans Pro"/>
              <a:buChar char="○"/>
            </a:pPr>
            <a:r>
              <a:rPr lang="en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Reduced costs for firewood </a:t>
            </a: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Sans Pro"/>
              <a:buChar char="○"/>
            </a:pPr>
            <a:r>
              <a:rPr lang="en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Reuses waste as fertilizer</a:t>
            </a:r>
            <a:endParaRPr dirty="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Sans Pro"/>
              <a:buChar char="○"/>
            </a:pPr>
            <a:r>
              <a:rPr lang="en" i="1" u="sng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Containment of fecal waste ?</a:t>
            </a:r>
            <a:endParaRPr i="1" u="sng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body" idx="1"/>
          </p:nvPr>
        </p:nvSpPr>
        <p:spPr>
          <a:xfrm>
            <a:off x="309200" y="900125"/>
            <a:ext cx="8834800" cy="1859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</a:rPr>
              <a:t>Use of biogas systems increased child diarrhea by 31%</a:t>
            </a:r>
            <a:endParaRPr b="1" dirty="0">
              <a:solidFill>
                <a:schemeClr val="dk2"/>
              </a:solidFill>
            </a:endParaRPr>
          </a:p>
          <a:p>
            <a:pPr marL="457200" lvl="0" indent="-319722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 sz="1400" dirty="0">
                <a:solidFill>
                  <a:schemeClr val="dk2"/>
                </a:solidFill>
              </a:rPr>
              <a:t>Longitudinal PEER Health study of 560 households 2015-2017</a:t>
            </a:r>
            <a:r>
              <a:rPr lang="en" sz="1400" b="1" dirty="0">
                <a:solidFill>
                  <a:schemeClr val="dk2"/>
                </a:solidFill>
              </a:rPr>
              <a:t> </a:t>
            </a:r>
          </a:p>
          <a:p>
            <a:pPr lvl="1" indent="-319722">
              <a:spcBef>
                <a:spcPts val="200"/>
              </a:spcBef>
              <a:buClr>
                <a:schemeClr val="dk2"/>
              </a:buClr>
              <a:buSzPct val="100000"/>
              <a:buChar char="●"/>
            </a:pPr>
            <a:r>
              <a:rPr lang="en" sz="1200" dirty="0">
                <a:solidFill>
                  <a:schemeClr val="dk2"/>
                </a:solidFill>
              </a:rPr>
              <a:t>Amato et al. 2022, </a:t>
            </a:r>
            <a:r>
              <a:rPr lang="en" sz="1200" i="1" dirty="0">
                <a:solidFill>
                  <a:schemeClr val="dk2"/>
                </a:solidFill>
              </a:rPr>
              <a:t>Environmental Health Perspectives</a:t>
            </a:r>
            <a:endParaRPr sz="1200" dirty="0">
              <a:solidFill>
                <a:schemeClr val="dk2"/>
              </a:solidFill>
            </a:endParaRPr>
          </a:p>
          <a:p>
            <a:pPr marL="457200" lvl="0" indent="-319722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 sz="1400" dirty="0">
                <a:solidFill>
                  <a:schemeClr val="dk2"/>
                </a:solidFill>
              </a:rPr>
              <a:t>Hypothesized fecal pathogen exposures through caregiver hands</a:t>
            </a:r>
            <a:endParaRPr sz="1400" dirty="0">
              <a:solidFill>
                <a:schemeClr val="dk2"/>
              </a:solidFill>
            </a:endParaRPr>
          </a:p>
          <a:p>
            <a:pPr marL="914400" lvl="1" indent="-311149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○"/>
            </a:pPr>
            <a:r>
              <a:rPr lang="en" sz="1200" dirty="0">
                <a:solidFill>
                  <a:schemeClr val="dk2"/>
                </a:solidFill>
              </a:rPr>
              <a:t>Collecting animal feces by hand</a:t>
            </a:r>
            <a:endParaRPr sz="1200" dirty="0">
              <a:solidFill>
                <a:schemeClr val="dk2"/>
              </a:solidFill>
            </a:endParaRPr>
          </a:p>
          <a:p>
            <a:pPr marL="914400" lvl="1" indent="-311149" algn="l" rtl="0">
              <a:spcBef>
                <a:spcPts val="200"/>
              </a:spcBef>
              <a:spcAft>
                <a:spcPts val="200"/>
              </a:spcAft>
              <a:buClr>
                <a:schemeClr val="dk2"/>
              </a:buClr>
              <a:buSzPct val="100000"/>
              <a:buChar char="○"/>
            </a:pPr>
            <a:r>
              <a:rPr lang="en" sz="1200" dirty="0">
                <a:solidFill>
                  <a:schemeClr val="dk2"/>
                </a:solidFill>
              </a:rPr>
              <a:t>Mixing slurry (waste + urine/water) by hand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10" name="Google Shape;110;p1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111" name="Google Shape;111;p16"/>
          <p:cNvGrpSpPr/>
          <p:nvPr/>
        </p:nvGrpSpPr>
        <p:grpSpPr>
          <a:xfrm>
            <a:off x="1214377" y="2687492"/>
            <a:ext cx="3960349" cy="2126712"/>
            <a:chOff x="4156447" y="1373875"/>
            <a:chExt cx="4725953" cy="2739550"/>
          </a:xfrm>
        </p:grpSpPr>
        <p:pic>
          <p:nvPicPr>
            <p:cNvPr id="112" name="Google Shape;112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47400" y="1373875"/>
              <a:ext cx="4635000" cy="23957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" name="Google Shape;113;p16"/>
            <p:cNvSpPr txBox="1"/>
            <p:nvPr/>
          </p:nvSpPr>
          <p:spPr>
            <a:xfrm>
              <a:off x="4156447" y="3709625"/>
              <a:ext cx="2434200" cy="40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Courtesy of Amod Pokhrel</a:t>
              </a:r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14" name="Google Shape;114;p16"/>
          <p:cNvSpPr txBox="1">
            <a:spLocks noGrp="1"/>
          </p:cNvSpPr>
          <p:nvPr>
            <p:ph type="title"/>
          </p:nvPr>
        </p:nvSpPr>
        <p:spPr>
          <a:xfrm>
            <a:off x="311699" y="216425"/>
            <a:ext cx="8432645" cy="6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Exposures to animal waste and diarrheal disease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5" name="Google Shape;115;p16"/>
          <p:cNvPicPr preferRelativeResize="0"/>
          <p:nvPr/>
        </p:nvPicPr>
        <p:blipFill rotWithShape="1">
          <a:blip r:embed="rId4">
            <a:alphaModFix/>
          </a:blip>
          <a:srcRect r="40680"/>
          <a:stretch/>
        </p:blipFill>
        <p:spPr>
          <a:xfrm>
            <a:off x="6139695" y="2083857"/>
            <a:ext cx="2100300" cy="25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/>
          <p:nvPr/>
        </p:nvSpPr>
        <p:spPr>
          <a:xfrm>
            <a:off x="6024545" y="4541032"/>
            <a:ext cx="2719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Bay Area Nepali Women Organization  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3" name="Google Shape;123;p17" title="Biodigester Clip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title"/>
          </p:nvPr>
        </p:nvSpPr>
        <p:spPr>
          <a:xfrm>
            <a:off x="311700" y="237450"/>
            <a:ext cx="82995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00" dirty="0"/>
              <a:t>Exposures to animal waste likely indicate exposures to antimicrobial resistance (AMR)</a:t>
            </a:r>
            <a:endParaRPr sz="2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8" name="Google Shape;138;p19"/>
          <p:cNvSpPr txBox="1">
            <a:spLocks noGrp="1"/>
          </p:cNvSpPr>
          <p:nvPr>
            <p:ph type="body" idx="1"/>
          </p:nvPr>
        </p:nvSpPr>
        <p:spPr>
          <a:xfrm>
            <a:off x="311700" y="1401825"/>
            <a:ext cx="8358475" cy="3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</a:rPr>
              <a:t>Antibiotic use in &amp; AMR in Nepal</a:t>
            </a:r>
            <a:endParaRPr lang="en-US" sz="1800" b="1" dirty="0">
              <a:solidFill>
                <a:schemeClr val="dk2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dirty="0">
                <a:solidFill>
                  <a:schemeClr val="dk2"/>
                </a:solidFill>
              </a:rPr>
              <a:t>Last-line antibiotics are commonly used in livestock and poultry (Koirala et al. 2021)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dirty="0">
                <a:solidFill>
                  <a:schemeClr val="dk2"/>
                </a:solidFill>
              </a:rPr>
              <a:t>Knowledge and practices around appropriate use of antibiotics is limited (Lambrou et al. 2021)</a:t>
            </a:r>
            <a:endParaRPr dirty="0">
              <a:solidFill>
                <a:schemeClr val="dk2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dirty="0">
                <a:solidFill>
                  <a:schemeClr val="dk2"/>
                </a:solidFill>
              </a:rPr>
              <a:t>AMR is prevalent in humans, livestock, and poultry in urban areas (Young et al. 2022)</a:t>
            </a:r>
            <a:endParaRPr dirty="0">
              <a:solidFill>
                <a:schemeClr val="dk2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dirty="0">
                <a:solidFill>
                  <a:schemeClr val="dk2"/>
                </a:solidFill>
              </a:rPr>
              <a:t>High prevalence of multidrug-resistant infections (e.g., </a:t>
            </a:r>
            <a:r>
              <a:rPr lang="en" b="1" dirty="0">
                <a:solidFill>
                  <a:schemeClr val="dk2"/>
                </a:solidFill>
              </a:rPr>
              <a:t>extended-spectrum beta-lactamase (ESBL)</a:t>
            </a:r>
            <a:r>
              <a:rPr lang="en" dirty="0">
                <a:solidFill>
                  <a:schemeClr val="dk2"/>
                </a:solidFill>
              </a:rPr>
              <a:t>) (Dahal &amp; Chaudhary, 2018)</a:t>
            </a:r>
          </a:p>
          <a:p>
            <a:pPr>
              <a:spcBef>
                <a:spcPts val="200"/>
              </a:spcBef>
              <a:buClr>
                <a:schemeClr val="dk2"/>
              </a:buClr>
            </a:pPr>
            <a:r>
              <a:rPr lang="en" b="1" i="1" dirty="0">
                <a:solidFill>
                  <a:schemeClr val="dk2"/>
                </a:solidFill>
              </a:rPr>
              <a:t>Results in difficult-to-treat, dangerous infections</a:t>
            </a:r>
            <a:endParaRPr b="1" i="1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44" name="Google Shape;144;p20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3000" b="1">
                <a:latin typeface="Proxima Nova"/>
                <a:ea typeface="Proxima Nova"/>
                <a:cs typeface="Proxima Nova"/>
                <a:sym typeface="Proxima Nova"/>
              </a:rPr>
              <a:t>Research Questions</a:t>
            </a:r>
            <a:endParaRPr sz="3000" b="1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4572000" y="1483598"/>
            <a:ext cx="3599100" cy="927916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Are certain waste management strategies associated with increased  antibiotic-resistant bacteria?                  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" name="Google Shape;147;p20"/>
          <p:cNvSpPr txBox="1"/>
          <p:nvPr/>
        </p:nvSpPr>
        <p:spPr>
          <a:xfrm>
            <a:off x="428261" y="2836216"/>
            <a:ext cx="3599100" cy="648000"/>
          </a:xfrm>
          <a:prstGeom prst="rect">
            <a:avLst/>
          </a:prstGeom>
          <a:noFill/>
          <a:ln w="28575" cap="flat" cmpd="sng">
            <a:solidFill>
              <a:srgbClr val="FDE7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Is effluent from biodigesters                 safe to handle?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428261" y="1483598"/>
            <a:ext cx="3599100" cy="927916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Does the environmental prevalence of resistant bacteria differ in households with vs. without biodigesters?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Google Shape;147;p20">
            <a:extLst>
              <a:ext uri="{FF2B5EF4-FFF2-40B4-BE49-F238E27FC236}">
                <a16:creationId xmlns:a16="http://schemas.microsoft.com/office/drawing/2014/main" id="{47D3B674-F7DF-58C1-F8F5-0F80374D04CA}"/>
              </a:ext>
            </a:extLst>
          </p:cNvPr>
          <p:cNvSpPr txBox="1"/>
          <p:nvPr/>
        </p:nvSpPr>
        <p:spPr>
          <a:xfrm>
            <a:off x="4572000" y="2804060"/>
            <a:ext cx="3599100" cy="680156"/>
          </a:xfrm>
          <a:prstGeom prst="rect">
            <a:avLst/>
          </a:prstGeom>
          <a:noFill/>
          <a:ln w="2857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Does having a broken biodigester increase the risk of AMR exposures?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body" idx="1"/>
          </p:nvPr>
        </p:nvSpPr>
        <p:spPr>
          <a:xfrm>
            <a:off x="285449" y="1031725"/>
            <a:ext cx="6060300" cy="27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r>
              <a:rPr lang="en" sz="1600" b="1" dirty="0">
                <a:solidFill>
                  <a:schemeClr val="dk2"/>
                </a:solidFill>
              </a:rPr>
              <a:t>SAFER in Nepal: Studying Animal Fecal Exposures &amp; Resistance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 dirty="0">
                <a:solidFill>
                  <a:schemeClr val="dk2"/>
                </a:solidFill>
              </a:rPr>
              <a:t>Cross-sectional study across 30 toles</a:t>
            </a:r>
            <a:endParaRPr sz="1600" dirty="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 dirty="0">
                <a:solidFill>
                  <a:schemeClr val="dk2"/>
                </a:solidFill>
              </a:rPr>
              <a:t>301 households</a:t>
            </a:r>
            <a:endParaRPr sz="1600" dirty="0">
              <a:solidFill>
                <a:schemeClr val="dk2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" sz="1600" dirty="0">
                <a:solidFill>
                  <a:schemeClr val="dk2"/>
                </a:solidFill>
              </a:rPr>
              <a:t>child &lt; 5 years</a:t>
            </a:r>
            <a:endParaRPr sz="1600" dirty="0">
              <a:solidFill>
                <a:schemeClr val="dk2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" sz="1600" dirty="0">
                <a:solidFill>
                  <a:schemeClr val="dk2"/>
                </a:solidFill>
              </a:rPr>
              <a:t>domestic animals/livestock</a:t>
            </a:r>
            <a:endParaRPr sz="1600" dirty="0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 dirty="0">
                <a:solidFill>
                  <a:schemeClr val="dk2"/>
                </a:solidFill>
              </a:rPr>
              <a:t>May-June 2023</a:t>
            </a:r>
            <a:endParaRPr sz="1600" dirty="0">
              <a:solidFill>
                <a:schemeClr val="dk2"/>
              </a:solidFill>
            </a:endParaRPr>
          </a:p>
        </p:txBody>
      </p:sp>
      <p:sp>
        <p:nvSpPr>
          <p:cNvPr id="154" name="Google Shape;154;p21"/>
          <p:cNvSpPr txBox="1">
            <a:spLocks noGrp="1"/>
          </p:cNvSpPr>
          <p:nvPr>
            <p:ph type="sldNum" idx="12"/>
          </p:nvPr>
        </p:nvSpPr>
        <p:spPr>
          <a:xfrm>
            <a:off x="8472450" y="4828823"/>
            <a:ext cx="538500" cy="3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311700" y="253525"/>
            <a:ext cx="7710600" cy="7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Fecal exposure pathways in </a:t>
            </a:r>
            <a:r>
              <a:rPr lang="en" sz="2800" dirty="0" err="1"/>
              <a:t>Kavre</a:t>
            </a:r>
            <a:endParaRPr sz="2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6" name="Google Shape;156;p21" title="IMG_3552.HEIC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059" y="1526796"/>
            <a:ext cx="4026492" cy="307342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1"/>
          <p:cNvSpPr txBox="1"/>
          <p:nvPr/>
        </p:nvSpPr>
        <p:spPr>
          <a:xfrm>
            <a:off x="7110000" y="4551325"/>
            <a:ext cx="2719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Photo courtesy of Chris LeBoa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Data Collection</a:t>
            </a:r>
            <a:endParaRPr sz="2800" dirty="0"/>
          </a:p>
        </p:txBody>
      </p:sp>
      <p:sp>
        <p:nvSpPr>
          <p:cNvPr id="163" name="Google Shape;163;p22"/>
          <p:cNvSpPr txBox="1"/>
          <p:nvPr/>
        </p:nvSpPr>
        <p:spPr>
          <a:xfrm>
            <a:off x="2418214" y="1915725"/>
            <a:ext cx="1943700" cy="7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animal        ownership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" name="Google Shape;164;p22"/>
          <p:cNvSpPr txBox="1"/>
          <p:nvPr/>
        </p:nvSpPr>
        <p:spPr>
          <a:xfrm>
            <a:off x="3912092" y="1915715"/>
            <a:ext cx="1943700" cy="7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animal    confinement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7102999" y="1915712"/>
            <a:ext cx="1943700" cy="7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animal waste management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5405970" y="1915712"/>
            <a:ext cx="1943700" cy="7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animal    care/contact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7" name="Google Shape;167;p22"/>
          <p:cNvPicPr preferRelativeResize="0"/>
          <p:nvPr/>
        </p:nvPicPr>
        <p:blipFill rotWithShape="1">
          <a:blip r:embed="rId3">
            <a:alphaModFix/>
          </a:blip>
          <a:srcRect b="17478"/>
          <a:stretch/>
        </p:blipFill>
        <p:spPr>
          <a:xfrm>
            <a:off x="4361905" y="1054118"/>
            <a:ext cx="1044074" cy="8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 rotWithShape="1">
          <a:blip r:embed="rId4">
            <a:alphaModFix/>
          </a:blip>
          <a:srcRect b="17478"/>
          <a:stretch/>
        </p:blipFill>
        <p:spPr>
          <a:xfrm>
            <a:off x="2868026" y="1054125"/>
            <a:ext cx="1044066" cy="8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 rotWithShape="1">
          <a:blip r:embed="rId5">
            <a:alphaModFix/>
          </a:blip>
          <a:srcRect b="16659"/>
          <a:stretch/>
        </p:blipFill>
        <p:spPr>
          <a:xfrm>
            <a:off x="7552824" y="1045612"/>
            <a:ext cx="1044050" cy="870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 rotWithShape="1">
          <a:blip r:embed="rId6">
            <a:alphaModFix/>
          </a:blip>
          <a:srcRect b="16659"/>
          <a:stretch/>
        </p:blipFill>
        <p:spPr>
          <a:xfrm>
            <a:off x="5931995" y="1045612"/>
            <a:ext cx="1044050" cy="87009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72" name="Google Shape;172;p22"/>
          <p:cNvSpPr txBox="1"/>
          <p:nvPr/>
        </p:nvSpPr>
        <p:spPr>
          <a:xfrm>
            <a:off x="458102" y="1309786"/>
            <a:ext cx="1735200" cy="14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interviews &amp; observations:</a:t>
            </a:r>
            <a:endParaRPr sz="1600" b="1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(N=301)</a:t>
            </a:r>
            <a:endParaRPr sz="16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178;p23">
            <a:extLst>
              <a:ext uri="{FF2B5EF4-FFF2-40B4-BE49-F238E27FC236}">
                <a16:creationId xmlns:a16="http://schemas.microsoft.com/office/drawing/2014/main" id="{A2F79CCB-AA83-BA21-AAD6-6D6D42772543}"/>
              </a:ext>
            </a:extLst>
          </p:cNvPr>
          <p:cNvSpPr txBox="1"/>
          <p:nvPr/>
        </p:nvSpPr>
        <p:spPr>
          <a:xfrm>
            <a:off x="2558426" y="4130459"/>
            <a:ext cx="1748417" cy="7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child &amp; mother hand rinses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79;p23">
            <a:extLst>
              <a:ext uri="{FF2B5EF4-FFF2-40B4-BE49-F238E27FC236}">
                <a16:creationId xmlns:a16="http://schemas.microsoft.com/office/drawing/2014/main" id="{0F3D7B1C-6F8E-C348-2B55-75AA96362ED9}"/>
              </a:ext>
            </a:extLst>
          </p:cNvPr>
          <p:cNvSpPr txBox="1"/>
          <p:nvPr/>
        </p:nvSpPr>
        <p:spPr>
          <a:xfrm>
            <a:off x="4732277" y="4103410"/>
            <a:ext cx="1805971" cy="7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soil from child     play area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80;p23">
            <a:extLst>
              <a:ext uri="{FF2B5EF4-FFF2-40B4-BE49-F238E27FC236}">
                <a16:creationId xmlns:a16="http://schemas.microsoft.com/office/drawing/2014/main" id="{237B0BAA-36AD-EF54-49CA-4F34A4B08331}"/>
              </a:ext>
            </a:extLst>
          </p:cNvPr>
          <p:cNvSpPr txBox="1"/>
          <p:nvPr/>
        </p:nvSpPr>
        <p:spPr>
          <a:xfrm>
            <a:off x="6885983" y="4097888"/>
            <a:ext cx="1661514" cy="7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biodigester effluent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" name="Google Shape;182;p23">
            <a:extLst>
              <a:ext uri="{FF2B5EF4-FFF2-40B4-BE49-F238E27FC236}">
                <a16:creationId xmlns:a16="http://schemas.microsoft.com/office/drawing/2014/main" id="{5FEA740C-9166-DAEE-DA10-0A353236E35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b="19172"/>
          <a:stretch/>
        </p:blipFill>
        <p:spPr>
          <a:xfrm>
            <a:off x="7027077" y="2960434"/>
            <a:ext cx="1379326" cy="1114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83;p23">
            <a:extLst>
              <a:ext uri="{FF2B5EF4-FFF2-40B4-BE49-F238E27FC236}">
                <a16:creationId xmlns:a16="http://schemas.microsoft.com/office/drawing/2014/main" id="{43816D9F-AD67-4730-8A43-DAD2FC87E17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b="16777"/>
          <a:stretch/>
        </p:blipFill>
        <p:spPr>
          <a:xfrm>
            <a:off x="4997816" y="3039088"/>
            <a:ext cx="1275612" cy="1061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85;p23">
            <a:extLst>
              <a:ext uri="{FF2B5EF4-FFF2-40B4-BE49-F238E27FC236}">
                <a16:creationId xmlns:a16="http://schemas.microsoft.com/office/drawing/2014/main" id="{9FC1E3E5-58EE-9C7B-AC6A-332EFC95139B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b="13502"/>
          <a:stretch/>
        </p:blipFill>
        <p:spPr>
          <a:xfrm rot="1722696" flipH="1">
            <a:off x="2777374" y="2832250"/>
            <a:ext cx="1496735" cy="129458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86;p23">
            <a:extLst>
              <a:ext uri="{FF2B5EF4-FFF2-40B4-BE49-F238E27FC236}">
                <a16:creationId xmlns:a16="http://schemas.microsoft.com/office/drawing/2014/main" id="{34DA3781-E8D2-82A2-3DE8-085B5DE469DB}"/>
              </a:ext>
            </a:extLst>
          </p:cNvPr>
          <p:cNvSpPr txBox="1"/>
          <p:nvPr/>
        </p:nvSpPr>
        <p:spPr>
          <a:xfrm>
            <a:off x="349989" y="3352988"/>
            <a:ext cx="1962636" cy="14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samples to measure AMR</a:t>
            </a:r>
            <a:r>
              <a:rPr lang="en" sz="16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: </a:t>
            </a:r>
            <a:endParaRPr sz="1600" b="1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(n=3-4 per household)</a:t>
            </a:r>
            <a:endParaRPr sz="16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" name="Google Shape;184;p23">
            <a:extLst>
              <a:ext uri="{FF2B5EF4-FFF2-40B4-BE49-F238E27FC236}">
                <a16:creationId xmlns:a16="http://schemas.microsoft.com/office/drawing/2014/main" id="{5C29DCEF-2963-4FC2-D078-546652CE9D57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b="12357"/>
          <a:stretch/>
        </p:blipFill>
        <p:spPr>
          <a:xfrm rot="-9049235">
            <a:off x="2988320" y="3014738"/>
            <a:ext cx="1060694" cy="929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447" name="Google Shape;447;p40" title="IMG_3525.HEIC"/>
          <p:cNvPicPr preferRelativeResize="0"/>
          <p:nvPr/>
        </p:nvPicPr>
        <p:blipFill rotWithShape="1">
          <a:blip r:embed="rId3">
            <a:alphaModFix/>
          </a:blip>
          <a:srcRect t="7467"/>
          <a:stretch/>
        </p:blipFill>
        <p:spPr>
          <a:xfrm>
            <a:off x="0" y="0"/>
            <a:ext cx="4013082" cy="51435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8" name="Google Shape;448;p40" title="IMG_3782.HEIC"/>
          <p:cNvPicPr preferRelativeResize="0"/>
          <p:nvPr/>
        </p:nvPicPr>
        <p:blipFill rotWithShape="1">
          <a:blip r:embed="rId4">
            <a:alphaModFix/>
          </a:blip>
          <a:srcRect t="10065" b="34783"/>
          <a:stretch/>
        </p:blipFill>
        <p:spPr>
          <a:xfrm>
            <a:off x="4013075" y="3315150"/>
            <a:ext cx="2486350" cy="1828352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9" name="Google Shape;449;p40" title="IMG_3523.HEIC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3075" y="0"/>
            <a:ext cx="2486350" cy="3315149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0" name="Google Shape;450;p40" title="IMG_3520.HEIC"/>
          <p:cNvPicPr preferRelativeResize="0"/>
          <p:nvPr/>
        </p:nvPicPr>
        <p:blipFill rotWithShape="1">
          <a:blip r:embed="rId6">
            <a:alphaModFix/>
          </a:blip>
          <a:srcRect t="16639" r="15469" b="11236"/>
          <a:stretch/>
        </p:blipFill>
        <p:spPr>
          <a:xfrm>
            <a:off x="6523075" y="2102075"/>
            <a:ext cx="2673473" cy="3041423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1" name="Google Shape;451;p40" title="IMG_3534.HEIC"/>
          <p:cNvPicPr preferRelativeResize="0"/>
          <p:nvPr/>
        </p:nvPicPr>
        <p:blipFill rotWithShape="1">
          <a:blip r:embed="rId7">
            <a:alphaModFix/>
          </a:blip>
          <a:srcRect t="28442" r="4049" b="12937"/>
          <a:stretch/>
        </p:blipFill>
        <p:spPr>
          <a:xfrm>
            <a:off x="6523075" y="0"/>
            <a:ext cx="2673473" cy="2177777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3D099-7F73-F63F-2E4E-50071F9E6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200;p24">
            <a:extLst>
              <a:ext uri="{FF2B5EF4-FFF2-40B4-BE49-F238E27FC236}">
                <a16:creationId xmlns:a16="http://schemas.microsoft.com/office/drawing/2014/main" id="{76503400-AE76-AF88-8C76-BB73425643C2}"/>
              </a:ext>
            </a:extLst>
          </p:cNvPr>
          <p:cNvSpPr txBox="1"/>
          <p:nvPr/>
        </p:nvSpPr>
        <p:spPr>
          <a:xfrm>
            <a:off x="311700" y="1842867"/>
            <a:ext cx="2039816" cy="764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600"/>
              </a:spcAft>
            </a:pPr>
            <a:r>
              <a:rPr lang="en" sz="1200" b="1" i="1" dirty="0">
                <a:latin typeface="Libre Franklin" pitchFamily="2" charset="77"/>
                <a:ea typeface="Open Sans"/>
                <a:cs typeface="Open Sans"/>
                <a:sym typeface="Open Sans"/>
              </a:rPr>
              <a:t>IDEXX </a:t>
            </a:r>
            <a:r>
              <a:rPr lang="en" sz="1200" b="1" i="1" dirty="0" err="1">
                <a:latin typeface="Libre Franklin" pitchFamily="2" charset="77"/>
                <a:ea typeface="Open Sans"/>
                <a:cs typeface="Open Sans"/>
                <a:sym typeface="Open Sans"/>
              </a:rPr>
              <a:t>QuantiTray</a:t>
            </a:r>
            <a:r>
              <a:rPr lang="en" sz="1200" b="1" i="1" dirty="0">
                <a:latin typeface="Libre Franklin" pitchFamily="2" charset="77"/>
                <a:ea typeface="Open Sans"/>
                <a:cs typeface="Open Sans"/>
                <a:sym typeface="Open Sans"/>
              </a:rPr>
              <a:t> 1: </a:t>
            </a:r>
          </a:p>
          <a:p>
            <a:pPr algn="ctr">
              <a:lnSpc>
                <a:spcPct val="115000"/>
              </a:lnSpc>
              <a:spcAft>
                <a:spcPts val="600"/>
              </a:spcAft>
            </a:pPr>
            <a:r>
              <a:rPr lang="en" sz="1200" dirty="0">
                <a:latin typeface="Libre Franklin" pitchFamily="2" charset="77"/>
                <a:ea typeface="Open Sans"/>
                <a:cs typeface="Open Sans"/>
                <a:sym typeface="Open Sans"/>
              </a:rPr>
              <a:t>Most Probable Number (MPN) of total coliform (TC) &amp; </a:t>
            </a:r>
            <a:r>
              <a:rPr lang="en" sz="1200" i="1" dirty="0">
                <a:latin typeface="Libre Franklin" pitchFamily="2" charset="77"/>
                <a:ea typeface="Open Sans"/>
                <a:cs typeface="Open Sans"/>
                <a:sym typeface="Open Sans"/>
              </a:rPr>
              <a:t>E. coli</a:t>
            </a:r>
            <a:endParaRPr sz="1200" i="1" dirty="0">
              <a:latin typeface="Libre Franklin" pitchFamily="2" charset="77"/>
              <a:ea typeface="Open Sans"/>
              <a:cs typeface="Open Sans"/>
              <a:sym typeface="Open Sans"/>
            </a:endParaRPr>
          </a:p>
        </p:txBody>
      </p:sp>
      <p:pic>
        <p:nvPicPr>
          <p:cNvPr id="37" name="Google Shape;201;p24">
            <a:extLst>
              <a:ext uri="{FF2B5EF4-FFF2-40B4-BE49-F238E27FC236}">
                <a16:creationId xmlns:a16="http://schemas.microsoft.com/office/drawing/2014/main" id="{2C5E5A29-7AFD-5CF2-6191-7D7BB98E9F2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3324"/>
          <a:stretch/>
        </p:blipFill>
        <p:spPr>
          <a:xfrm rot="-5">
            <a:off x="2614647" y="3036312"/>
            <a:ext cx="843397" cy="572599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202;p24">
            <a:extLst>
              <a:ext uri="{FF2B5EF4-FFF2-40B4-BE49-F238E27FC236}">
                <a16:creationId xmlns:a16="http://schemas.microsoft.com/office/drawing/2014/main" id="{8E6C163D-9D7D-5B2F-752F-A26994DAE3FF}"/>
              </a:ext>
            </a:extLst>
          </p:cNvPr>
          <p:cNvSpPr txBox="1"/>
          <p:nvPr/>
        </p:nvSpPr>
        <p:spPr>
          <a:xfrm>
            <a:off x="405027" y="3036311"/>
            <a:ext cx="1853162" cy="852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600"/>
              </a:spcAft>
            </a:pPr>
            <a:r>
              <a:rPr lang="en" sz="1200" b="1" i="1" dirty="0">
                <a:latin typeface="Libre Franklin" pitchFamily="2" charset="77"/>
                <a:ea typeface="Open Sans"/>
                <a:cs typeface="Open Sans"/>
                <a:sym typeface="Open Sans"/>
              </a:rPr>
              <a:t>IDEXX </a:t>
            </a:r>
            <a:r>
              <a:rPr lang="en" sz="1200" b="1" i="1" dirty="0" err="1">
                <a:latin typeface="Libre Franklin" pitchFamily="2" charset="77"/>
                <a:ea typeface="Open Sans"/>
                <a:cs typeface="Open Sans"/>
                <a:sym typeface="Open Sans"/>
              </a:rPr>
              <a:t>QuantiTray</a:t>
            </a:r>
            <a:r>
              <a:rPr lang="en" sz="1200" b="1" i="1" dirty="0">
                <a:latin typeface="Libre Franklin" pitchFamily="2" charset="77"/>
                <a:ea typeface="Open Sans"/>
                <a:cs typeface="Open Sans"/>
                <a:sym typeface="Open Sans"/>
              </a:rPr>
              <a:t>  2:</a:t>
            </a:r>
          </a:p>
          <a:p>
            <a:pPr algn="ctr">
              <a:lnSpc>
                <a:spcPct val="115000"/>
              </a:lnSpc>
              <a:spcAft>
                <a:spcPts val="600"/>
              </a:spcAft>
            </a:pPr>
            <a:r>
              <a:rPr lang="en" sz="1200" dirty="0">
                <a:latin typeface="Libre Franklin" pitchFamily="2" charset="77"/>
                <a:ea typeface="Open Sans"/>
                <a:cs typeface="Open Sans"/>
                <a:sym typeface="Open Sans"/>
              </a:rPr>
              <a:t>MPN of </a:t>
            </a:r>
            <a:r>
              <a:rPr lang="en" sz="1200" dirty="0" err="1">
                <a:latin typeface="Libre Franklin" pitchFamily="2" charset="77"/>
                <a:ea typeface="Open Sans"/>
                <a:cs typeface="Open Sans"/>
                <a:sym typeface="Open Sans"/>
              </a:rPr>
              <a:t>cefotaxim</a:t>
            </a:r>
            <a:r>
              <a:rPr lang="en-US" sz="1200" dirty="0">
                <a:latin typeface="Libre Franklin" pitchFamily="2" charset="77"/>
                <a:ea typeface="Open Sans"/>
                <a:cs typeface="Open Sans"/>
                <a:sym typeface="Open Sans"/>
              </a:rPr>
              <a:t>e</a:t>
            </a:r>
            <a:r>
              <a:rPr lang="en" sz="1200" dirty="0">
                <a:latin typeface="Libre Franklin" pitchFamily="2" charset="77"/>
                <a:ea typeface="Open Sans"/>
                <a:cs typeface="Open Sans"/>
                <a:sym typeface="Open Sans"/>
              </a:rPr>
              <a:t>-resistant TC &amp; </a:t>
            </a:r>
            <a:r>
              <a:rPr lang="en" sz="1200" i="1" dirty="0">
                <a:latin typeface="Libre Franklin" pitchFamily="2" charset="77"/>
                <a:ea typeface="Open Sans"/>
                <a:cs typeface="Open Sans"/>
                <a:sym typeface="Open Sans"/>
              </a:rPr>
              <a:t>E. coli</a:t>
            </a:r>
            <a:endParaRPr sz="1200" i="1" dirty="0">
              <a:latin typeface="Libre Franklin" pitchFamily="2" charset="77"/>
              <a:ea typeface="Open Sans"/>
              <a:cs typeface="Open Sans"/>
              <a:sym typeface="Open Sans"/>
            </a:endParaRPr>
          </a:p>
        </p:txBody>
      </p:sp>
      <p:pic>
        <p:nvPicPr>
          <p:cNvPr id="39" name="Google Shape;203;p24">
            <a:extLst>
              <a:ext uri="{FF2B5EF4-FFF2-40B4-BE49-F238E27FC236}">
                <a16:creationId xmlns:a16="http://schemas.microsoft.com/office/drawing/2014/main" id="{5885B828-314E-8BEF-EBAC-C518A379098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3324"/>
          <a:stretch/>
        </p:blipFill>
        <p:spPr>
          <a:xfrm rot="-5">
            <a:off x="2633619" y="2034444"/>
            <a:ext cx="824425" cy="57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205;p24">
            <a:extLst>
              <a:ext uri="{FF2B5EF4-FFF2-40B4-BE49-F238E27FC236}">
                <a16:creationId xmlns:a16="http://schemas.microsoft.com/office/drawing/2014/main" id="{F110174D-2BF0-6DF9-20C6-8B1502F2497F}"/>
              </a:ext>
            </a:extLst>
          </p:cNvPr>
          <p:cNvSpPr txBox="1"/>
          <p:nvPr/>
        </p:nvSpPr>
        <p:spPr>
          <a:xfrm>
            <a:off x="311701" y="1096684"/>
            <a:ext cx="388851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en" b="1" dirty="0">
                <a:latin typeface="Libre Franklin" pitchFamily="2" charset="77"/>
                <a:ea typeface="Open Sans"/>
                <a:cs typeface="Open Sans"/>
                <a:sym typeface="Open Sans"/>
              </a:rPr>
              <a:t>Quantification of fecal indicator bacteria with IDEXX and plating on selective media:</a:t>
            </a:r>
            <a:endParaRPr b="1" dirty="0">
              <a:latin typeface="Libre Franklin" pitchFamily="2" charset="77"/>
              <a:ea typeface="Open Sans"/>
              <a:cs typeface="Open Sans"/>
              <a:sym typeface="Open Sans"/>
            </a:endParaRPr>
          </a:p>
        </p:txBody>
      </p:sp>
      <p:pic>
        <p:nvPicPr>
          <p:cNvPr id="43" name="Google Shape;224;p25">
            <a:extLst>
              <a:ext uri="{FF2B5EF4-FFF2-40B4-BE49-F238E27FC236}">
                <a16:creationId xmlns:a16="http://schemas.microsoft.com/office/drawing/2014/main" id="{A60CC1EB-B407-DB38-0B14-361ACD8C6D9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b="16874"/>
          <a:stretch/>
        </p:blipFill>
        <p:spPr>
          <a:xfrm>
            <a:off x="2758362" y="4038178"/>
            <a:ext cx="555966" cy="48608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226;p25">
            <a:extLst>
              <a:ext uri="{FF2B5EF4-FFF2-40B4-BE49-F238E27FC236}">
                <a16:creationId xmlns:a16="http://schemas.microsoft.com/office/drawing/2014/main" id="{F0C00BC8-43B4-BAB7-15E7-6C50F34B2BFC}"/>
              </a:ext>
            </a:extLst>
          </p:cNvPr>
          <p:cNvSpPr txBox="1"/>
          <p:nvPr/>
        </p:nvSpPr>
        <p:spPr>
          <a:xfrm>
            <a:off x="255844" y="3940840"/>
            <a:ext cx="2151527" cy="37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600"/>
              </a:spcAft>
            </a:pPr>
            <a:r>
              <a:rPr lang="en-US" sz="1200" b="1" i="1" dirty="0">
                <a:latin typeface="Libre Franklin" pitchFamily="2" charset="77"/>
                <a:ea typeface="Open Sans"/>
                <a:cs typeface="Open Sans"/>
                <a:sym typeface="Open Sans"/>
              </a:rPr>
              <a:t>Streaking plates:</a:t>
            </a:r>
          </a:p>
          <a:p>
            <a:pPr algn="ctr">
              <a:lnSpc>
                <a:spcPct val="115000"/>
              </a:lnSpc>
            </a:pPr>
            <a:r>
              <a:rPr lang="en-US" sz="1200" dirty="0">
                <a:latin typeface="Libre Franklin" pitchFamily="2" charset="77"/>
                <a:ea typeface="Open Sans"/>
                <a:cs typeface="Open Sans"/>
                <a:sym typeface="Open Sans"/>
              </a:rPr>
              <a:t>Antibiotic susceptibility testing (AST) </a:t>
            </a:r>
            <a:r>
              <a:rPr lang="en" sz="1200" dirty="0">
                <a:latin typeface="Libre Franklin" pitchFamily="2" charset="77"/>
                <a:ea typeface="Open Sans"/>
                <a:cs typeface="Open Sans"/>
                <a:sym typeface="Open Sans"/>
              </a:rPr>
              <a:t>&amp; confirmation of ESBL </a:t>
            </a:r>
            <a:r>
              <a:rPr lang="en" sz="1200" i="1" dirty="0">
                <a:latin typeface="Libre Franklin" pitchFamily="2" charset="77"/>
                <a:ea typeface="Open Sans"/>
                <a:cs typeface="Open Sans"/>
                <a:sym typeface="Open Sans"/>
              </a:rPr>
              <a:t>E. coli</a:t>
            </a:r>
            <a:endParaRPr sz="1200" i="1" dirty="0">
              <a:latin typeface="Libre Franklin" pitchFamily="2" charset="77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62;p22">
            <a:extLst>
              <a:ext uri="{FF2B5EF4-FFF2-40B4-BE49-F238E27FC236}">
                <a16:creationId xmlns:a16="http://schemas.microsoft.com/office/drawing/2014/main" id="{C45D5AD8-CA69-B7F6-5982-890F028D8F35}"/>
              </a:ext>
            </a:extLst>
          </p:cNvPr>
          <p:cNvSpPr txBox="1">
            <a:spLocks/>
          </p:cNvSpPr>
          <p:nvPr/>
        </p:nvSpPr>
        <p:spPr>
          <a:xfrm>
            <a:off x="311700" y="2926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latin typeface="Raleway" pitchFamily="2" charset="77"/>
              </a:rPr>
              <a:t>AMR detection and quantification</a:t>
            </a:r>
          </a:p>
        </p:txBody>
      </p:sp>
      <p:pic>
        <p:nvPicPr>
          <p:cNvPr id="12" name="Online Media 11" descr="IDEXX Quanti-Tray System for Wastewater Testing">
            <a:hlinkClick r:id="" action="ppaction://media"/>
            <a:extLst>
              <a:ext uri="{FF2B5EF4-FFF2-40B4-BE49-F238E27FC236}">
                <a16:creationId xmlns:a16="http://schemas.microsoft.com/office/drawing/2014/main" id="{E358E72D-4933-FB5D-8597-1D67537766C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4045578" y="1819643"/>
            <a:ext cx="4693395" cy="265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8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77" name="Google Shape;277;p30"/>
          <p:cNvSpPr txBox="1">
            <a:spLocks noGrp="1"/>
          </p:cNvSpPr>
          <p:nvPr>
            <p:ph type="body" idx="1"/>
          </p:nvPr>
        </p:nvSpPr>
        <p:spPr>
          <a:xfrm>
            <a:off x="311700" y="854400"/>
            <a:ext cx="864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400" b="1" dirty="0">
                <a:solidFill>
                  <a:schemeClr val="dk2"/>
                </a:solidFill>
              </a:rPr>
              <a:t>Total samples collected: N=1,025</a:t>
            </a:r>
            <a:endParaRPr sz="1400" b="1" i="1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278" name="Google Shape;278;p30"/>
          <p:cNvSpPr txBox="1"/>
          <p:nvPr/>
        </p:nvSpPr>
        <p:spPr>
          <a:xfrm>
            <a:off x="6192798" y="168050"/>
            <a:ext cx="2768552" cy="609367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Does AMR exposure differ based on biodigester ownership?</a:t>
            </a:r>
            <a:endParaRPr sz="12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9" name="Google Shape;279;p30"/>
          <p:cNvSpPr txBox="1"/>
          <p:nvPr/>
        </p:nvSpPr>
        <p:spPr>
          <a:xfrm>
            <a:off x="3335923" y="4737731"/>
            <a:ext cx="38502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100" dirty="0">
                <a:solidFill>
                  <a:schemeClr val="dk2"/>
                </a:solidFill>
              </a:rPr>
              <a:t>N=300  	N=301	  N=297 	       </a:t>
            </a:r>
            <a:endParaRPr sz="1100" dirty="0">
              <a:solidFill>
                <a:schemeClr val="dk2"/>
              </a:solidFill>
            </a:endParaRPr>
          </a:p>
        </p:txBody>
      </p:sp>
      <p:pic>
        <p:nvPicPr>
          <p:cNvPr id="280" name="Google Shape;280;p30"/>
          <p:cNvPicPr preferRelativeResize="0"/>
          <p:nvPr/>
        </p:nvPicPr>
        <p:blipFill rotWithShape="1">
          <a:blip r:embed="rId3">
            <a:alphaModFix/>
          </a:blip>
          <a:srcRect t="89752" r="33342"/>
          <a:stretch/>
        </p:blipFill>
        <p:spPr>
          <a:xfrm>
            <a:off x="1827033" y="4514626"/>
            <a:ext cx="4145172" cy="393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0"/>
          <p:cNvPicPr preferRelativeResize="0"/>
          <p:nvPr/>
        </p:nvPicPr>
        <p:blipFill rotWithShape="1">
          <a:blip r:embed="rId3">
            <a:alphaModFix/>
          </a:blip>
          <a:srcRect l="-1723" t="24796" r="96129" b="33225"/>
          <a:stretch/>
        </p:blipFill>
        <p:spPr>
          <a:xfrm>
            <a:off x="604625" y="1839050"/>
            <a:ext cx="468301" cy="21709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2" name="Google Shape;282;p30"/>
          <p:cNvGrpSpPr/>
          <p:nvPr/>
        </p:nvGrpSpPr>
        <p:grpSpPr>
          <a:xfrm>
            <a:off x="1357575" y="1241100"/>
            <a:ext cx="2673925" cy="1635150"/>
            <a:chOff x="1357575" y="1241100"/>
            <a:chExt cx="2673925" cy="1635150"/>
          </a:xfrm>
        </p:grpSpPr>
        <p:pic>
          <p:nvPicPr>
            <p:cNvPr id="283" name="Google Shape;283;p30"/>
            <p:cNvPicPr preferRelativeResize="0"/>
            <p:nvPr/>
          </p:nvPicPr>
          <p:blipFill rotWithShape="1">
            <a:blip r:embed="rId3">
              <a:alphaModFix/>
            </a:blip>
            <a:srcRect l="3504" t="7109" r="53495" b="57343"/>
            <a:stretch/>
          </p:blipFill>
          <p:spPr>
            <a:xfrm>
              <a:off x="1357575" y="1510850"/>
              <a:ext cx="2673925" cy="136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p30"/>
            <p:cNvPicPr preferRelativeResize="0"/>
            <p:nvPr/>
          </p:nvPicPr>
          <p:blipFill rotWithShape="1">
            <a:blip r:embed="rId3">
              <a:alphaModFix/>
            </a:blip>
            <a:srcRect l="11793" t="2004" r="73087" b="93153"/>
            <a:stretch/>
          </p:blipFill>
          <p:spPr>
            <a:xfrm>
              <a:off x="1467500" y="1241100"/>
              <a:ext cx="1363482" cy="269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5" name="Google Shape;285;p30"/>
          <p:cNvGrpSpPr/>
          <p:nvPr/>
        </p:nvGrpSpPr>
        <p:grpSpPr>
          <a:xfrm>
            <a:off x="5024173" y="1242251"/>
            <a:ext cx="2499927" cy="1635150"/>
            <a:chOff x="4577250" y="1241100"/>
            <a:chExt cx="2499927" cy="1635150"/>
          </a:xfrm>
        </p:grpSpPr>
        <p:pic>
          <p:nvPicPr>
            <p:cNvPr id="286" name="Google Shape;286;p30"/>
            <p:cNvPicPr preferRelativeResize="0"/>
            <p:nvPr/>
          </p:nvPicPr>
          <p:blipFill rotWithShape="1">
            <a:blip r:embed="rId3">
              <a:alphaModFix/>
            </a:blip>
            <a:srcRect l="52478" t="7109" r="7320" b="57343"/>
            <a:stretch/>
          </p:blipFill>
          <p:spPr>
            <a:xfrm>
              <a:off x="4577250" y="1510850"/>
              <a:ext cx="2499927" cy="136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p30"/>
            <p:cNvPicPr preferRelativeResize="0"/>
            <p:nvPr/>
          </p:nvPicPr>
          <p:blipFill rotWithShape="1">
            <a:blip r:embed="rId3">
              <a:alphaModFix/>
            </a:blip>
            <a:srcRect l="55027" t="2201" r="25461" b="94459"/>
            <a:stretch/>
          </p:blipFill>
          <p:spPr>
            <a:xfrm>
              <a:off x="4642500" y="1241100"/>
              <a:ext cx="1759524" cy="1859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8" name="Google Shape;288;p30"/>
          <p:cNvGrpSpPr/>
          <p:nvPr/>
        </p:nvGrpSpPr>
        <p:grpSpPr>
          <a:xfrm>
            <a:off x="1467500" y="2938225"/>
            <a:ext cx="2673925" cy="1579825"/>
            <a:chOff x="1467500" y="2938225"/>
            <a:chExt cx="2673925" cy="1579825"/>
          </a:xfrm>
        </p:grpSpPr>
        <p:pic>
          <p:nvPicPr>
            <p:cNvPr id="289" name="Google Shape;289;p30"/>
            <p:cNvPicPr preferRelativeResize="0"/>
            <p:nvPr/>
          </p:nvPicPr>
          <p:blipFill rotWithShape="1">
            <a:blip r:embed="rId3">
              <a:alphaModFix/>
            </a:blip>
            <a:srcRect l="3508" t="46192" r="53491" b="18260"/>
            <a:stretch/>
          </p:blipFill>
          <p:spPr>
            <a:xfrm>
              <a:off x="1467500" y="3152650"/>
              <a:ext cx="2673925" cy="136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" name="Google Shape;290;p30"/>
            <p:cNvSpPr/>
            <p:nvPr/>
          </p:nvSpPr>
          <p:spPr>
            <a:xfrm rot="5400000">
              <a:off x="2485150" y="2922525"/>
              <a:ext cx="186000" cy="1455600"/>
            </a:xfrm>
            <a:prstGeom prst="leftBracket">
              <a:avLst>
                <a:gd name="adj" fmla="val 8333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91" name="Google Shape;291;p30"/>
            <p:cNvSpPr txBox="1"/>
            <p:nvPr/>
          </p:nvSpPr>
          <p:spPr>
            <a:xfrm>
              <a:off x="2614900" y="3269950"/>
              <a:ext cx="7782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600"/>
                </a:spcAft>
                <a:buNone/>
              </a:pPr>
              <a:r>
                <a:rPr lang="en" sz="1100" i="1">
                  <a:solidFill>
                    <a:schemeClr val="dk2"/>
                  </a:solidFill>
                </a:rPr>
                <a:t>p = 0.051</a:t>
              </a:r>
              <a:endParaRPr i="1"/>
            </a:p>
          </p:txBody>
        </p:sp>
        <p:pic>
          <p:nvPicPr>
            <p:cNvPr id="292" name="Google Shape;292;p30"/>
            <p:cNvPicPr preferRelativeResize="0"/>
            <p:nvPr/>
          </p:nvPicPr>
          <p:blipFill rotWithShape="1">
            <a:blip r:embed="rId3">
              <a:alphaModFix/>
            </a:blip>
            <a:srcRect l="15052" t="42852" r="69827" b="52305"/>
            <a:stretch/>
          </p:blipFill>
          <p:spPr>
            <a:xfrm>
              <a:off x="1619900" y="2938225"/>
              <a:ext cx="1363482" cy="269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3" name="Google Shape;293;p30"/>
          <p:cNvGrpSpPr/>
          <p:nvPr/>
        </p:nvGrpSpPr>
        <p:grpSpPr>
          <a:xfrm>
            <a:off x="5089423" y="2921801"/>
            <a:ext cx="2547348" cy="1679550"/>
            <a:chOff x="4642500" y="2920650"/>
            <a:chExt cx="2547348" cy="1679550"/>
          </a:xfrm>
        </p:grpSpPr>
        <p:pic>
          <p:nvPicPr>
            <p:cNvPr id="294" name="Google Shape;294;p30"/>
            <p:cNvPicPr preferRelativeResize="0"/>
            <p:nvPr/>
          </p:nvPicPr>
          <p:blipFill rotWithShape="1">
            <a:blip r:embed="rId3">
              <a:alphaModFix/>
            </a:blip>
            <a:srcRect l="52449" t="48475" r="6586" b="15978"/>
            <a:stretch/>
          </p:blipFill>
          <p:spPr>
            <a:xfrm>
              <a:off x="4642500" y="3234800"/>
              <a:ext cx="2547348" cy="136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30"/>
            <p:cNvPicPr preferRelativeResize="0"/>
            <p:nvPr/>
          </p:nvPicPr>
          <p:blipFill rotWithShape="1">
            <a:blip r:embed="rId3">
              <a:alphaModFix/>
            </a:blip>
            <a:srcRect l="57668" t="42734" r="27211" b="52423"/>
            <a:stretch/>
          </p:blipFill>
          <p:spPr>
            <a:xfrm>
              <a:off x="4642500" y="2920650"/>
              <a:ext cx="1363482" cy="2697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6" name="Google Shape;296;p30"/>
          <p:cNvSpPr txBox="1"/>
          <p:nvPr/>
        </p:nvSpPr>
        <p:spPr>
          <a:xfrm>
            <a:off x="5089423" y="2356001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13%</a:t>
            </a:r>
            <a:endParaRPr sz="1100"/>
          </a:p>
        </p:txBody>
      </p:sp>
      <p:sp>
        <p:nvSpPr>
          <p:cNvPr id="297" name="Google Shape;297;p30"/>
          <p:cNvSpPr txBox="1"/>
          <p:nvPr/>
        </p:nvSpPr>
        <p:spPr>
          <a:xfrm>
            <a:off x="6557298" y="2372401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9%</a:t>
            </a:r>
            <a:endParaRPr sz="1100"/>
          </a:p>
        </p:txBody>
      </p:sp>
      <p:sp>
        <p:nvSpPr>
          <p:cNvPr id="298" name="Google Shape;298;p30"/>
          <p:cNvSpPr txBox="1"/>
          <p:nvPr/>
        </p:nvSpPr>
        <p:spPr>
          <a:xfrm>
            <a:off x="5165623" y="4160626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3%</a:t>
            </a:r>
            <a:endParaRPr sz="1100"/>
          </a:p>
        </p:txBody>
      </p:sp>
      <p:sp>
        <p:nvSpPr>
          <p:cNvPr id="299" name="Google Shape;299;p30"/>
          <p:cNvSpPr txBox="1"/>
          <p:nvPr/>
        </p:nvSpPr>
        <p:spPr>
          <a:xfrm>
            <a:off x="6609248" y="4160626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2%</a:t>
            </a:r>
            <a:endParaRPr sz="1100"/>
          </a:p>
        </p:txBody>
      </p:sp>
      <p:sp>
        <p:nvSpPr>
          <p:cNvPr id="300" name="Google Shape;300;p30"/>
          <p:cNvSpPr txBox="1"/>
          <p:nvPr/>
        </p:nvSpPr>
        <p:spPr>
          <a:xfrm>
            <a:off x="5531923" y="4119651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5%</a:t>
            </a:r>
            <a:endParaRPr sz="1100"/>
          </a:p>
        </p:txBody>
      </p:sp>
      <p:sp>
        <p:nvSpPr>
          <p:cNvPr id="301" name="Google Shape;301;p30"/>
          <p:cNvSpPr txBox="1"/>
          <p:nvPr/>
        </p:nvSpPr>
        <p:spPr>
          <a:xfrm>
            <a:off x="6954323" y="4119651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7%</a:t>
            </a:r>
            <a:endParaRPr sz="1100"/>
          </a:p>
        </p:txBody>
      </p:sp>
      <p:sp>
        <p:nvSpPr>
          <p:cNvPr id="302" name="Google Shape;302;p30"/>
          <p:cNvSpPr txBox="1"/>
          <p:nvPr/>
        </p:nvSpPr>
        <p:spPr>
          <a:xfrm>
            <a:off x="5439248" y="2300751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20%</a:t>
            </a:r>
            <a:endParaRPr sz="1100"/>
          </a:p>
        </p:txBody>
      </p:sp>
      <p:sp>
        <p:nvSpPr>
          <p:cNvPr id="303" name="Google Shape;303;p30"/>
          <p:cNvSpPr txBox="1"/>
          <p:nvPr/>
        </p:nvSpPr>
        <p:spPr>
          <a:xfrm>
            <a:off x="6851423" y="2316051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20%</a:t>
            </a:r>
            <a:endParaRPr sz="1100"/>
          </a:p>
        </p:txBody>
      </p:sp>
      <p:sp>
        <p:nvSpPr>
          <p:cNvPr id="304" name="Google Shape;304;p30"/>
          <p:cNvSpPr txBox="1"/>
          <p:nvPr/>
        </p:nvSpPr>
        <p:spPr>
          <a:xfrm>
            <a:off x="5724498" y="2218901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28%</a:t>
            </a:r>
            <a:endParaRPr sz="1100"/>
          </a:p>
        </p:txBody>
      </p:sp>
      <p:sp>
        <p:nvSpPr>
          <p:cNvPr id="305" name="Google Shape;305;p30"/>
          <p:cNvSpPr txBox="1"/>
          <p:nvPr/>
        </p:nvSpPr>
        <p:spPr>
          <a:xfrm>
            <a:off x="7186123" y="2218901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25%</a:t>
            </a:r>
            <a:endParaRPr sz="1100"/>
          </a:p>
        </p:txBody>
      </p:sp>
      <p:sp>
        <p:nvSpPr>
          <p:cNvPr id="306" name="Google Shape;306;p30"/>
          <p:cNvSpPr txBox="1"/>
          <p:nvPr/>
        </p:nvSpPr>
        <p:spPr>
          <a:xfrm>
            <a:off x="5818173" y="4011101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17%</a:t>
            </a:r>
            <a:endParaRPr sz="1100"/>
          </a:p>
        </p:txBody>
      </p:sp>
      <p:sp>
        <p:nvSpPr>
          <p:cNvPr id="307" name="Google Shape;307;p30"/>
          <p:cNvSpPr txBox="1"/>
          <p:nvPr/>
        </p:nvSpPr>
        <p:spPr>
          <a:xfrm>
            <a:off x="7234198" y="4071176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12%</a:t>
            </a:r>
            <a:endParaRPr sz="1100"/>
          </a:p>
        </p:txBody>
      </p:sp>
      <p:sp>
        <p:nvSpPr>
          <p:cNvPr id="2" name="Google Shape;266;p29">
            <a:extLst>
              <a:ext uri="{FF2B5EF4-FFF2-40B4-BE49-F238E27FC236}">
                <a16:creationId xmlns:a16="http://schemas.microsoft.com/office/drawing/2014/main" id="{F5FE3FE6-F0A8-E206-F604-5E0E4012EA6C}"/>
              </a:ext>
            </a:extLst>
          </p:cNvPr>
          <p:cNvSpPr txBox="1"/>
          <p:nvPr/>
        </p:nvSpPr>
        <p:spPr>
          <a:xfrm>
            <a:off x="311700" y="292625"/>
            <a:ext cx="502362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3000" b="1" dirty="0">
                <a:latin typeface="Proxima Nova"/>
                <a:ea typeface="Proxima Nova"/>
                <a:cs typeface="Proxima Nova"/>
                <a:sym typeface="Proxima Nova"/>
              </a:rPr>
              <a:t>Results</a:t>
            </a:r>
            <a:endParaRPr sz="3000" b="1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26B03EA2-947A-7D66-E506-7B775FCE8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>
            <a:extLst>
              <a:ext uri="{FF2B5EF4-FFF2-40B4-BE49-F238E27FC236}">
                <a16:creationId xmlns:a16="http://schemas.microsoft.com/office/drawing/2014/main" id="{015145EA-11E1-B7C6-5336-EF053A887FF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14" name="Google Shape;114;p16">
            <a:extLst>
              <a:ext uri="{FF2B5EF4-FFF2-40B4-BE49-F238E27FC236}">
                <a16:creationId xmlns:a16="http://schemas.microsoft.com/office/drawing/2014/main" id="{B807C264-27AA-75BD-A481-6A43F5595B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00195"/>
            <a:ext cx="7710600" cy="6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>
              <a:lnSpc>
                <a:spcPct val="115000"/>
              </a:lnSpc>
            </a:pPr>
            <a:r>
              <a:rPr lang="en" dirty="0"/>
              <a:t>Workshop Agenda - Day 1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" name="Google Shape;109;p16">
            <a:extLst>
              <a:ext uri="{FF2B5EF4-FFF2-40B4-BE49-F238E27FC236}">
                <a16:creationId xmlns:a16="http://schemas.microsoft.com/office/drawing/2014/main" id="{F3DB45AF-ECD3-5DEB-FCE8-BEF3DB28F3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20441"/>
            <a:ext cx="8410269" cy="38228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137478" lvl="0" indent="0">
              <a:spcBef>
                <a:spcPts val="200"/>
              </a:spcBef>
              <a:buClr>
                <a:schemeClr val="dk2"/>
              </a:buClr>
              <a:buSzPct val="100000"/>
              <a:buNone/>
            </a:pPr>
            <a:r>
              <a:rPr lang="en-US" i="1" dirty="0">
                <a:solidFill>
                  <a:srgbClr val="0070C0"/>
                </a:solidFill>
              </a:rPr>
              <a:t>Introductions (name, where you’re coming from, favorite food)	 9:30 – 9:40</a:t>
            </a:r>
          </a:p>
          <a:p>
            <a:pPr marL="137478" lvl="0" indent="0">
              <a:spcBef>
                <a:spcPts val="200"/>
              </a:spcBef>
              <a:buClr>
                <a:schemeClr val="dk2"/>
              </a:buClr>
              <a:buSzPct val="100000"/>
              <a:buNone/>
            </a:pPr>
            <a:r>
              <a:rPr lang="en-US" i="1" dirty="0">
                <a:solidFill>
                  <a:schemeClr val="dk2"/>
                </a:solidFill>
              </a:rPr>
              <a:t>AMR &amp; Zoonotic Pathogen Transmission in Nepal      		 9:40 – 10:00</a:t>
            </a:r>
          </a:p>
          <a:p>
            <a:pPr marL="137478" lvl="0" indent="0">
              <a:spcBef>
                <a:spcPts val="200"/>
              </a:spcBef>
              <a:buClr>
                <a:schemeClr val="dk2"/>
              </a:buClr>
              <a:buSzPct val="100000"/>
              <a:buNone/>
            </a:pPr>
            <a:r>
              <a:rPr lang="en-US" i="1" dirty="0">
                <a:solidFill>
                  <a:schemeClr val="dk2"/>
                </a:solidFill>
              </a:rPr>
              <a:t>Intro to TaqMan Array Cards (TAC)				10:00 – 10:10</a:t>
            </a:r>
          </a:p>
          <a:p>
            <a:pPr marL="137478" lvl="0" indent="0">
              <a:spcBef>
                <a:spcPts val="200"/>
              </a:spcBef>
              <a:buClr>
                <a:schemeClr val="dk2"/>
              </a:buClr>
              <a:buSzPct val="100000"/>
              <a:buNone/>
            </a:pPr>
            <a:r>
              <a:rPr lang="en-US" i="1" dirty="0">
                <a:solidFill>
                  <a:schemeClr val="dk2"/>
                </a:solidFill>
              </a:rPr>
              <a:t>Best Practices in Data Management &amp; Processing	        	10:10 – 10:20</a:t>
            </a:r>
          </a:p>
          <a:p>
            <a:pPr marL="137478" lvl="0" indent="0">
              <a:spcBef>
                <a:spcPts val="200"/>
              </a:spcBef>
              <a:buClr>
                <a:schemeClr val="dk2"/>
              </a:buClr>
              <a:buSzPct val="100000"/>
              <a:buNone/>
            </a:pPr>
            <a:r>
              <a:rPr lang="en-US" i="1" dirty="0">
                <a:solidFill>
                  <a:schemeClr val="dk2"/>
                </a:solidFill>
              </a:rPr>
              <a:t>Set Up - Getting started in GitHub 				10:20 – 10:50</a:t>
            </a:r>
          </a:p>
          <a:p>
            <a:pPr marL="137478" lvl="0" indent="0">
              <a:spcBef>
                <a:spcPts val="200"/>
              </a:spcBef>
              <a:buClr>
                <a:schemeClr val="dk2"/>
              </a:buClr>
              <a:buSzPct val="100000"/>
              <a:buNone/>
            </a:pPr>
            <a:r>
              <a:rPr lang="en-US" i="1" dirty="0">
                <a:solidFill>
                  <a:srgbClr val="0070C0"/>
                </a:solidFill>
              </a:rPr>
              <a:t>Break							10:50 – 11:00</a:t>
            </a:r>
          </a:p>
          <a:p>
            <a:pPr marL="137478" lvl="0" indent="0">
              <a:spcBef>
                <a:spcPts val="200"/>
              </a:spcBef>
              <a:buClr>
                <a:schemeClr val="dk2"/>
              </a:buClr>
              <a:buSzPct val="100000"/>
              <a:buNone/>
            </a:pPr>
            <a:r>
              <a:rPr lang="en-US" i="1" dirty="0">
                <a:solidFill>
                  <a:schemeClr val="dk2"/>
                </a:solidFill>
              </a:rPr>
              <a:t>Script 1 Intro – Load packages and data			11:00 - 11:15</a:t>
            </a:r>
          </a:p>
          <a:p>
            <a:pPr marL="137478" lvl="0" indent="0">
              <a:spcBef>
                <a:spcPts val="200"/>
              </a:spcBef>
              <a:buClr>
                <a:schemeClr val="dk2"/>
              </a:buClr>
              <a:buSzPct val="100000"/>
              <a:buNone/>
            </a:pPr>
            <a:r>
              <a:rPr lang="en-US" i="1" dirty="0">
                <a:solidFill>
                  <a:schemeClr val="dk2"/>
                </a:solidFill>
              </a:rPr>
              <a:t>Script 1 – Run data processing steps				11:15 – 12:15</a:t>
            </a:r>
          </a:p>
          <a:p>
            <a:pPr marL="137478" lvl="0" indent="0">
              <a:spcBef>
                <a:spcPts val="200"/>
              </a:spcBef>
              <a:buClr>
                <a:schemeClr val="dk2"/>
              </a:buClr>
              <a:buSzPct val="100000"/>
              <a:buNone/>
            </a:pPr>
            <a:r>
              <a:rPr lang="en-US" i="1" dirty="0">
                <a:solidFill>
                  <a:schemeClr val="dk2"/>
                </a:solidFill>
              </a:rPr>
              <a:t>Recap &amp; questions					12:15 – 12:30</a:t>
            </a:r>
          </a:p>
          <a:p>
            <a:pPr marL="137478" indent="0">
              <a:spcBef>
                <a:spcPts val="200"/>
              </a:spcBef>
              <a:buClr>
                <a:schemeClr val="dk2"/>
              </a:buClr>
              <a:buSzPct val="100000"/>
              <a:buNone/>
            </a:pPr>
            <a:r>
              <a:rPr lang="en-US" i="1" dirty="0">
                <a:solidFill>
                  <a:srgbClr val="0070C0"/>
                </a:solidFill>
              </a:rPr>
              <a:t>Lunch							12:30 – 1:00</a:t>
            </a:r>
          </a:p>
          <a:p>
            <a:pPr marL="137478" lvl="0" indent="0">
              <a:spcBef>
                <a:spcPts val="200"/>
              </a:spcBef>
              <a:buClr>
                <a:schemeClr val="dk2"/>
              </a:buClr>
              <a:buSzPct val="100000"/>
              <a:buNone/>
            </a:pPr>
            <a:r>
              <a:rPr lang="en-US" i="1" dirty="0">
                <a:solidFill>
                  <a:schemeClr val="dk2"/>
                </a:solidFill>
              </a:rPr>
              <a:t>			</a:t>
            </a:r>
          </a:p>
          <a:p>
            <a:pPr marL="137478" lvl="0" indent="0">
              <a:spcBef>
                <a:spcPts val="200"/>
              </a:spcBef>
              <a:buClr>
                <a:schemeClr val="dk2"/>
              </a:buClr>
              <a:buSzPct val="100000"/>
              <a:buNone/>
            </a:pPr>
            <a:endParaRPr lang="en-US" i="1" dirty="0">
              <a:solidFill>
                <a:schemeClr val="dk2"/>
              </a:solidFill>
            </a:endParaRPr>
          </a:p>
          <a:p>
            <a:pPr marL="137478" lvl="0" indent="0">
              <a:spcBef>
                <a:spcPts val="200"/>
              </a:spcBef>
              <a:buClr>
                <a:schemeClr val="dk2"/>
              </a:buClr>
              <a:buSzPct val="100000"/>
              <a:buNone/>
            </a:pPr>
            <a:endParaRPr lang="en-US" i="1" dirty="0">
              <a:solidFill>
                <a:schemeClr val="dk2"/>
              </a:solidFill>
            </a:endParaRPr>
          </a:p>
          <a:p>
            <a:pPr marL="137478" lvl="0" indent="0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endParaRPr lang="en-US" i="1" dirty="0">
              <a:solidFill>
                <a:schemeClr val="dk2"/>
              </a:solidFill>
            </a:endParaRPr>
          </a:p>
          <a:p>
            <a:pPr marL="137478" lvl="0" indent="0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endParaRPr lang="en-US" i="1" dirty="0">
              <a:solidFill>
                <a:schemeClr val="dk2"/>
              </a:solidFill>
            </a:endParaRPr>
          </a:p>
          <a:p>
            <a:pPr marL="137478" lvl="0" indent="0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endParaRPr sz="1600" i="1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784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314" name="Google Shape;314;p31"/>
          <p:cNvSpPr txBox="1">
            <a:spLocks noGrp="1"/>
          </p:cNvSpPr>
          <p:nvPr>
            <p:ph type="body" idx="1"/>
          </p:nvPr>
        </p:nvSpPr>
        <p:spPr>
          <a:xfrm>
            <a:off x="311700" y="854400"/>
            <a:ext cx="864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400" b="1">
                <a:solidFill>
                  <a:schemeClr val="dk2"/>
                </a:solidFill>
              </a:rPr>
              <a:t>Total samples collected: N=1,025</a:t>
            </a:r>
            <a:endParaRPr sz="1400" b="1" i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endParaRPr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5" name="Google Shape;315;p31"/>
          <p:cNvSpPr txBox="1"/>
          <p:nvPr/>
        </p:nvSpPr>
        <p:spPr>
          <a:xfrm>
            <a:off x="2846711" y="4682521"/>
            <a:ext cx="504907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100" dirty="0">
                <a:solidFill>
                  <a:schemeClr val="dk2"/>
                </a:solidFill>
              </a:rPr>
              <a:t>N=300  	N=301	   N=297 	        N=127</a:t>
            </a:r>
            <a:endParaRPr sz="1100" dirty="0">
              <a:solidFill>
                <a:schemeClr val="dk2"/>
              </a:solidFill>
            </a:endParaRPr>
          </a:p>
        </p:txBody>
      </p:sp>
      <p:pic>
        <p:nvPicPr>
          <p:cNvPr id="316" name="Google Shape;316;p31"/>
          <p:cNvPicPr preferRelativeResize="0"/>
          <p:nvPr/>
        </p:nvPicPr>
        <p:blipFill rotWithShape="1">
          <a:blip r:embed="rId3">
            <a:alphaModFix/>
          </a:blip>
          <a:srcRect t="89752" r="12755"/>
          <a:stretch/>
        </p:blipFill>
        <p:spPr>
          <a:xfrm>
            <a:off x="1313775" y="4518050"/>
            <a:ext cx="5425423" cy="393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1"/>
          <p:cNvPicPr preferRelativeResize="0"/>
          <p:nvPr/>
        </p:nvPicPr>
        <p:blipFill rotWithShape="1">
          <a:blip r:embed="rId3">
            <a:alphaModFix/>
          </a:blip>
          <a:srcRect l="-1723" t="24796" r="96129" b="33225"/>
          <a:stretch/>
        </p:blipFill>
        <p:spPr>
          <a:xfrm>
            <a:off x="604625" y="1839050"/>
            <a:ext cx="468301" cy="21709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8" name="Google Shape;318;p31"/>
          <p:cNvGrpSpPr/>
          <p:nvPr/>
        </p:nvGrpSpPr>
        <p:grpSpPr>
          <a:xfrm>
            <a:off x="1357575" y="1241100"/>
            <a:ext cx="3066952" cy="1635150"/>
            <a:chOff x="1357575" y="1241100"/>
            <a:chExt cx="3066952" cy="1635150"/>
          </a:xfrm>
        </p:grpSpPr>
        <p:pic>
          <p:nvPicPr>
            <p:cNvPr id="319" name="Google Shape;319;p31"/>
            <p:cNvPicPr preferRelativeResize="0"/>
            <p:nvPr/>
          </p:nvPicPr>
          <p:blipFill rotWithShape="1">
            <a:blip r:embed="rId3">
              <a:alphaModFix/>
            </a:blip>
            <a:srcRect l="3506" t="7109" r="47174" b="57343"/>
            <a:stretch/>
          </p:blipFill>
          <p:spPr>
            <a:xfrm>
              <a:off x="1357575" y="1510850"/>
              <a:ext cx="3066952" cy="136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Google Shape;320;p31"/>
            <p:cNvPicPr preferRelativeResize="0"/>
            <p:nvPr/>
          </p:nvPicPr>
          <p:blipFill rotWithShape="1">
            <a:blip r:embed="rId3">
              <a:alphaModFix/>
            </a:blip>
            <a:srcRect l="11793" t="2004" r="73087" b="93153"/>
            <a:stretch/>
          </p:blipFill>
          <p:spPr>
            <a:xfrm>
              <a:off x="1467500" y="1241100"/>
              <a:ext cx="1363482" cy="269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1" name="Google Shape;321;p31"/>
          <p:cNvGrpSpPr/>
          <p:nvPr/>
        </p:nvGrpSpPr>
        <p:grpSpPr>
          <a:xfrm>
            <a:off x="5016124" y="1241100"/>
            <a:ext cx="2878874" cy="1635150"/>
            <a:chOff x="4577250" y="1241100"/>
            <a:chExt cx="2878874" cy="1635150"/>
          </a:xfrm>
        </p:grpSpPr>
        <p:pic>
          <p:nvPicPr>
            <p:cNvPr id="322" name="Google Shape;322;p31"/>
            <p:cNvPicPr preferRelativeResize="0"/>
            <p:nvPr/>
          </p:nvPicPr>
          <p:blipFill rotWithShape="1">
            <a:blip r:embed="rId3">
              <a:alphaModFix/>
            </a:blip>
            <a:srcRect l="52479" t="7109" r="1226" b="57343"/>
            <a:stretch/>
          </p:blipFill>
          <p:spPr>
            <a:xfrm>
              <a:off x="4577250" y="1510850"/>
              <a:ext cx="2878874" cy="136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31"/>
            <p:cNvPicPr preferRelativeResize="0"/>
            <p:nvPr/>
          </p:nvPicPr>
          <p:blipFill rotWithShape="1">
            <a:blip r:embed="rId3">
              <a:alphaModFix/>
            </a:blip>
            <a:srcRect l="55027" t="2201" r="25461" b="94459"/>
            <a:stretch/>
          </p:blipFill>
          <p:spPr>
            <a:xfrm>
              <a:off x="4642500" y="1241100"/>
              <a:ext cx="1759524" cy="1859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4" name="Google Shape;324;p31"/>
          <p:cNvGrpSpPr/>
          <p:nvPr/>
        </p:nvGrpSpPr>
        <p:grpSpPr>
          <a:xfrm>
            <a:off x="1467500" y="2938225"/>
            <a:ext cx="3066952" cy="1579825"/>
            <a:chOff x="1467500" y="2938225"/>
            <a:chExt cx="3066952" cy="1579825"/>
          </a:xfrm>
        </p:grpSpPr>
        <p:pic>
          <p:nvPicPr>
            <p:cNvPr id="325" name="Google Shape;325;p31"/>
            <p:cNvPicPr preferRelativeResize="0"/>
            <p:nvPr/>
          </p:nvPicPr>
          <p:blipFill rotWithShape="1">
            <a:blip r:embed="rId3">
              <a:alphaModFix/>
            </a:blip>
            <a:srcRect l="3506" t="46192" r="47174" b="18260"/>
            <a:stretch/>
          </p:blipFill>
          <p:spPr>
            <a:xfrm>
              <a:off x="1467500" y="3152650"/>
              <a:ext cx="3066952" cy="136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6" name="Google Shape;326;p31"/>
            <p:cNvSpPr/>
            <p:nvPr/>
          </p:nvSpPr>
          <p:spPr>
            <a:xfrm rot="5400000">
              <a:off x="2485150" y="2922525"/>
              <a:ext cx="186000" cy="1455600"/>
            </a:xfrm>
            <a:prstGeom prst="leftBracket">
              <a:avLst>
                <a:gd name="adj" fmla="val 8333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27" name="Google Shape;327;p31"/>
            <p:cNvSpPr txBox="1"/>
            <p:nvPr/>
          </p:nvSpPr>
          <p:spPr>
            <a:xfrm>
              <a:off x="2611875" y="3269950"/>
              <a:ext cx="7782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600"/>
                </a:spcAft>
                <a:buNone/>
              </a:pPr>
              <a:r>
                <a:rPr lang="en" sz="1100" i="1">
                  <a:solidFill>
                    <a:schemeClr val="dk2"/>
                  </a:solidFill>
                </a:rPr>
                <a:t>p = 0.051</a:t>
              </a:r>
              <a:endParaRPr i="1"/>
            </a:p>
          </p:txBody>
        </p:sp>
        <p:pic>
          <p:nvPicPr>
            <p:cNvPr id="328" name="Google Shape;328;p31"/>
            <p:cNvPicPr preferRelativeResize="0"/>
            <p:nvPr/>
          </p:nvPicPr>
          <p:blipFill rotWithShape="1">
            <a:blip r:embed="rId3">
              <a:alphaModFix/>
            </a:blip>
            <a:srcRect l="15052" t="42852" r="69827" b="52305"/>
            <a:stretch/>
          </p:blipFill>
          <p:spPr>
            <a:xfrm>
              <a:off x="1619900" y="2938225"/>
              <a:ext cx="1363482" cy="269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9" name="Google Shape;329;p31"/>
          <p:cNvGrpSpPr/>
          <p:nvPr/>
        </p:nvGrpSpPr>
        <p:grpSpPr>
          <a:xfrm>
            <a:off x="5081374" y="2920650"/>
            <a:ext cx="2878874" cy="1679550"/>
            <a:chOff x="4642500" y="2920650"/>
            <a:chExt cx="2878874" cy="1679550"/>
          </a:xfrm>
        </p:grpSpPr>
        <p:pic>
          <p:nvPicPr>
            <p:cNvPr id="330" name="Google Shape;330;p31"/>
            <p:cNvPicPr preferRelativeResize="0"/>
            <p:nvPr/>
          </p:nvPicPr>
          <p:blipFill rotWithShape="1">
            <a:blip r:embed="rId3">
              <a:alphaModFix/>
            </a:blip>
            <a:srcRect l="52451" t="48475" r="1254" b="15978"/>
            <a:stretch/>
          </p:blipFill>
          <p:spPr>
            <a:xfrm>
              <a:off x="4642500" y="3234800"/>
              <a:ext cx="2878874" cy="136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331;p31"/>
            <p:cNvPicPr preferRelativeResize="0"/>
            <p:nvPr/>
          </p:nvPicPr>
          <p:blipFill rotWithShape="1">
            <a:blip r:embed="rId3">
              <a:alphaModFix/>
            </a:blip>
            <a:srcRect l="57668" t="42734" r="27211" b="52423"/>
            <a:stretch/>
          </p:blipFill>
          <p:spPr>
            <a:xfrm>
              <a:off x="4642500" y="2920650"/>
              <a:ext cx="1363482" cy="2697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2" name="Google Shape;332;p31"/>
          <p:cNvSpPr txBox="1"/>
          <p:nvPr/>
        </p:nvSpPr>
        <p:spPr>
          <a:xfrm>
            <a:off x="5548800" y="168050"/>
            <a:ext cx="3412500" cy="369300"/>
          </a:xfrm>
          <a:prstGeom prst="rect">
            <a:avLst/>
          </a:prstGeom>
          <a:noFill/>
          <a:ln w="28575" cap="flat" cmpd="sng">
            <a:solidFill>
              <a:srgbClr val="FDE7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Is effluent from biodigesters safe to handle?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3" name="Google Shape;333;p31"/>
          <p:cNvSpPr txBox="1"/>
          <p:nvPr/>
        </p:nvSpPr>
        <p:spPr>
          <a:xfrm>
            <a:off x="5081374" y="2354850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13%</a:t>
            </a:r>
            <a:endParaRPr sz="1100"/>
          </a:p>
        </p:txBody>
      </p:sp>
      <p:sp>
        <p:nvSpPr>
          <p:cNvPr id="334" name="Google Shape;334;p31"/>
          <p:cNvSpPr txBox="1"/>
          <p:nvPr/>
        </p:nvSpPr>
        <p:spPr>
          <a:xfrm>
            <a:off x="6549249" y="2371250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9%</a:t>
            </a:r>
            <a:endParaRPr sz="1100"/>
          </a:p>
        </p:txBody>
      </p:sp>
      <p:sp>
        <p:nvSpPr>
          <p:cNvPr id="335" name="Google Shape;335;p31"/>
          <p:cNvSpPr txBox="1"/>
          <p:nvPr/>
        </p:nvSpPr>
        <p:spPr>
          <a:xfrm>
            <a:off x="5157574" y="4159475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3%</a:t>
            </a:r>
            <a:endParaRPr sz="1100"/>
          </a:p>
        </p:txBody>
      </p:sp>
      <p:sp>
        <p:nvSpPr>
          <p:cNvPr id="336" name="Google Shape;336;p31"/>
          <p:cNvSpPr txBox="1"/>
          <p:nvPr/>
        </p:nvSpPr>
        <p:spPr>
          <a:xfrm>
            <a:off x="6601199" y="4159475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2%</a:t>
            </a:r>
            <a:endParaRPr sz="1100"/>
          </a:p>
        </p:txBody>
      </p:sp>
      <p:sp>
        <p:nvSpPr>
          <p:cNvPr id="337" name="Google Shape;337;p31"/>
          <p:cNvSpPr txBox="1"/>
          <p:nvPr/>
        </p:nvSpPr>
        <p:spPr>
          <a:xfrm>
            <a:off x="5523874" y="4118500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5%</a:t>
            </a:r>
            <a:endParaRPr sz="1100"/>
          </a:p>
        </p:txBody>
      </p:sp>
      <p:sp>
        <p:nvSpPr>
          <p:cNvPr id="338" name="Google Shape;338;p31"/>
          <p:cNvSpPr txBox="1"/>
          <p:nvPr/>
        </p:nvSpPr>
        <p:spPr>
          <a:xfrm>
            <a:off x="6946274" y="4118500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7%</a:t>
            </a:r>
            <a:endParaRPr sz="1100"/>
          </a:p>
        </p:txBody>
      </p:sp>
      <p:sp>
        <p:nvSpPr>
          <p:cNvPr id="339" name="Google Shape;339;p31"/>
          <p:cNvSpPr txBox="1"/>
          <p:nvPr/>
        </p:nvSpPr>
        <p:spPr>
          <a:xfrm>
            <a:off x="5431199" y="2299600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20%</a:t>
            </a:r>
            <a:endParaRPr sz="1100"/>
          </a:p>
        </p:txBody>
      </p:sp>
      <p:sp>
        <p:nvSpPr>
          <p:cNvPr id="340" name="Google Shape;340;p31"/>
          <p:cNvSpPr txBox="1"/>
          <p:nvPr/>
        </p:nvSpPr>
        <p:spPr>
          <a:xfrm>
            <a:off x="6843374" y="2314900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20%</a:t>
            </a:r>
            <a:endParaRPr sz="1100"/>
          </a:p>
        </p:txBody>
      </p:sp>
      <p:sp>
        <p:nvSpPr>
          <p:cNvPr id="341" name="Google Shape;341;p31"/>
          <p:cNvSpPr txBox="1"/>
          <p:nvPr/>
        </p:nvSpPr>
        <p:spPr>
          <a:xfrm>
            <a:off x="5716449" y="2217750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28%</a:t>
            </a:r>
            <a:endParaRPr sz="1100"/>
          </a:p>
        </p:txBody>
      </p:sp>
      <p:sp>
        <p:nvSpPr>
          <p:cNvPr id="342" name="Google Shape;342;p31"/>
          <p:cNvSpPr txBox="1"/>
          <p:nvPr/>
        </p:nvSpPr>
        <p:spPr>
          <a:xfrm>
            <a:off x="7178074" y="2217750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25%</a:t>
            </a:r>
            <a:endParaRPr sz="1100"/>
          </a:p>
        </p:txBody>
      </p:sp>
      <p:sp>
        <p:nvSpPr>
          <p:cNvPr id="343" name="Google Shape;343;p31"/>
          <p:cNvSpPr txBox="1"/>
          <p:nvPr/>
        </p:nvSpPr>
        <p:spPr>
          <a:xfrm>
            <a:off x="5810124" y="4009950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17%</a:t>
            </a:r>
            <a:endParaRPr sz="1100"/>
          </a:p>
        </p:txBody>
      </p:sp>
      <p:sp>
        <p:nvSpPr>
          <p:cNvPr id="344" name="Google Shape;344;p31"/>
          <p:cNvSpPr txBox="1"/>
          <p:nvPr/>
        </p:nvSpPr>
        <p:spPr>
          <a:xfrm>
            <a:off x="7226149" y="4070025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12%</a:t>
            </a:r>
            <a:endParaRPr sz="1100"/>
          </a:p>
        </p:txBody>
      </p:sp>
      <p:sp>
        <p:nvSpPr>
          <p:cNvPr id="345" name="Google Shape;345;p31"/>
          <p:cNvSpPr txBox="1"/>
          <p:nvPr/>
        </p:nvSpPr>
        <p:spPr>
          <a:xfrm>
            <a:off x="7568849" y="3479038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72%</a:t>
            </a:r>
            <a:endParaRPr sz="1100"/>
          </a:p>
        </p:txBody>
      </p:sp>
      <p:sp>
        <p:nvSpPr>
          <p:cNvPr id="346" name="Google Shape;346;p31"/>
          <p:cNvSpPr txBox="1"/>
          <p:nvPr/>
        </p:nvSpPr>
        <p:spPr>
          <a:xfrm>
            <a:off x="7459774" y="1715988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80%</a:t>
            </a:r>
            <a:endParaRPr sz="1100"/>
          </a:p>
        </p:txBody>
      </p:sp>
      <p:sp>
        <p:nvSpPr>
          <p:cNvPr id="2" name="Google Shape;266;p29">
            <a:extLst>
              <a:ext uri="{FF2B5EF4-FFF2-40B4-BE49-F238E27FC236}">
                <a16:creationId xmlns:a16="http://schemas.microsoft.com/office/drawing/2014/main" id="{0847E99A-1AE0-9BA0-B211-F55C2D8B4FF1}"/>
              </a:ext>
            </a:extLst>
          </p:cNvPr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3000" b="1" dirty="0">
                <a:latin typeface="Proxima Nova"/>
                <a:ea typeface="Proxima Nova"/>
                <a:cs typeface="Proxima Nova"/>
                <a:sym typeface="Proxima Nova"/>
              </a:rPr>
              <a:t>Results</a:t>
            </a:r>
            <a:endParaRPr sz="3000" b="1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53" name="Google Shape;353;p32"/>
          <p:cNvSpPr txBox="1"/>
          <p:nvPr/>
        </p:nvSpPr>
        <p:spPr>
          <a:xfrm>
            <a:off x="5548800" y="168050"/>
            <a:ext cx="3412500" cy="369300"/>
          </a:xfrm>
          <a:prstGeom prst="rect">
            <a:avLst/>
          </a:prstGeom>
          <a:noFill/>
          <a:ln w="28575" cap="flat" cmpd="sng">
            <a:solidFill>
              <a:srgbClr val="FDE7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Is effluent from biodigesters safe to handle?</a:t>
            </a:r>
            <a:endParaRPr sz="12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4" name="Google Shape;354;p32"/>
          <p:cNvSpPr txBox="1"/>
          <p:nvPr/>
        </p:nvSpPr>
        <p:spPr>
          <a:xfrm>
            <a:off x="5257725" y="898963"/>
            <a:ext cx="4741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Proportion of bacteria resistant to cefotaxime</a:t>
            </a:r>
            <a:endParaRPr b="1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(excluding samples without resistance)</a:t>
            </a:r>
            <a:endParaRPr i="1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5" name="Google Shape;355;p32"/>
          <p:cNvSpPr txBox="1"/>
          <p:nvPr/>
        </p:nvSpPr>
        <p:spPr>
          <a:xfrm>
            <a:off x="5257725" y="4399900"/>
            <a:ext cx="2564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000" dirty="0">
                <a:solidFill>
                  <a:schemeClr val="dk2"/>
                </a:solidFill>
              </a:rPr>
              <a:t>N=33  N=59  N=77  N=99</a:t>
            </a:r>
            <a:endParaRPr sz="1000" dirty="0">
              <a:solidFill>
                <a:schemeClr val="dk2"/>
              </a:solidFill>
            </a:endParaRPr>
          </a:p>
        </p:txBody>
      </p:sp>
      <p:sp>
        <p:nvSpPr>
          <p:cNvPr id="356" name="Google Shape;356;p32"/>
          <p:cNvSpPr txBox="1"/>
          <p:nvPr/>
        </p:nvSpPr>
        <p:spPr>
          <a:xfrm>
            <a:off x="7235400" y="4399900"/>
            <a:ext cx="2564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N=8  N=18  N=44  N=88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57" name="Google Shape;357;p32"/>
          <p:cNvSpPr txBox="1"/>
          <p:nvPr/>
        </p:nvSpPr>
        <p:spPr>
          <a:xfrm>
            <a:off x="311700" y="898964"/>
            <a:ext cx="4741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Levels of fecal bacteria &amp; cefotaxime-resistant bacteria</a:t>
            </a:r>
            <a:endParaRPr b="1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(including all samples)</a:t>
            </a:r>
            <a:endParaRPr i="1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58" name="Google Shape;358;p32"/>
          <p:cNvPicPr preferRelativeResize="0"/>
          <p:nvPr/>
        </p:nvPicPr>
        <p:blipFill rotWithShape="1">
          <a:blip r:embed="rId3">
            <a:alphaModFix/>
          </a:blip>
          <a:srcRect r="20842"/>
          <a:stretch/>
        </p:blipFill>
        <p:spPr>
          <a:xfrm>
            <a:off x="4900150" y="1779366"/>
            <a:ext cx="3985649" cy="2876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2"/>
          <p:cNvPicPr preferRelativeResize="0"/>
          <p:nvPr/>
        </p:nvPicPr>
        <p:blipFill rotWithShape="1">
          <a:blip r:embed="rId4">
            <a:alphaModFix/>
          </a:blip>
          <a:srcRect r="20115" b="52194"/>
          <a:stretch/>
        </p:blipFill>
        <p:spPr>
          <a:xfrm>
            <a:off x="311700" y="1514487"/>
            <a:ext cx="3985649" cy="147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2"/>
          <p:cNvPicPr preferRelativeResize="0"/>
          <p:nvPr/>
        </p:nvPicPr>
        <p:blipFill rotWithShape="1">
          <a:blip r:embed="rId5">
            <a:alphaModFix/>
          </a:blip>
          <a:srcRect t="89752"/>
          <a:stretch/>
        </p:blipFill>
        <p:spPr>
          <a:xfrm>
            <a:off x="-602700" y="4658475"/>
            <a:ext cx="6218624" cy="393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2"/>
          <p:cNvPicPr preferRelativeResize="0"/>
          <p:nvPr/>
        </p:nvPicPr>
        <p:blipFill rotWithShape="1">
          <a:blip r:embed="rId4">
            <a:alphaModFix/>
          </a:blip>
          <a:srcRect t="47805" r="20115"/>
          <a:stretch/>
        </p:blipFill>
        <p:spPr>
          <a:xfrm>
            <a:off x="334688" y="2960701"/>
            <a:ext cx="3985649" cy="16085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66;p29">
            <a:extLst>
              <a:ext uri="{FF2B5EF4-FFF2-40B4-BE49-F238E27FC236}">
                <a16:creationId xmlns:a16="http://schemas.microsoft.com/office/drawing/2014/main" id="{A9E5130E-3B77-8192-6B1D-9BAB8C3EAB2F}"/>
              </a:ext>
            </a:extLst>
          </p:cNvPr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3000" b="1" dirty="0">
                <a:latin typeface="Proxima Nova"/>
                <a:ea typeface="Proxima Nova"/>
                <a:cs typeface="Proxima Nova"/>
                <a:sym typeface="Proxima Nova"/>
              </a:rPr>
              <a:t>Results</a:t>
            </a:r>
            <a:endParaRPr sz="3000" b="1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68" name="Google Shape;368;p33"/>
          <p:cNvSpPr txBox="1"/>
          <p:nvPr/>
        </p:nvSpPr>
        <p:spPr>
          <a:xfrm>
            <a:off x="5548800" y="168050"/>
            <a:ext cx="3412500" cy="369300"/>
          </a:xfrm>
          <a:prstGeom prst="rect">
            <a:avLst/>
          </a:prstGeom>
          <a:noFill/>
          <a:ln w="28575" cap="flat" cmpd="sng">
            <a:solidFill>
              <a:srgbClr val="FDE7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Is effluent from biodigesters safe to handle?</a:t>
            </a:r>
            <a:endParaRPr sz="12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0" name="Google Shape;370;p33"/>
          <p:cNvPicPr preferRelativeResize="0"/>
          <p:nvPr/>
        </p:nvPicPr>
        <p:blipFill rotWithShape="1">
          <a:blip r:embed="rId3">
            <a:alphaModFix/>
          </a:blip>
          <a:srcRect b="19172"/>
          <a:stretch/>
        </p:blipFill>
        <p:spPr>
          <a:xfrm>
            <a:off x="5526913" y="1693671"/>
            <a:ext cx="1379325" cy="1114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3"/>
          <p:cNvPicPr preferRelativeResize="0"/>
          <p:nvPr/>
        </p:nvPicPr>
        <p:blipFill rotWithShape="1">
          <a:blip r:embed="rId4">
            <a:alphaModFix/>
          </a:blip>
          <a:srcRect b="16777"/>
          <a:stretch/>
        </p:blipFill>
        <p:spPr>
          <a:xfrm>
            <a:off x="1889669" y="1756656"/>
            <a:ext cx="1275612" cy="1061538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3"/>
          <p:cNvSpPr txBox="1"/>
          <p:nvPr/>
        </p:nvSpPr>
        <p:spPr>
          <a:xfrm>
            <a:off x="4861200" y="2824475"/>
            <a:ext cx="32688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35%</a:t>
            </a:r>
            <a:r>
              <a:rPr lang="en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 effluent samples</a:t>
            </a:r>
            <a:endParaRPr sz="1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</a:pPr>
            <a:r>
              <a:rPr lang="en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Consistent with ESBL prevalence from household sewage in Nepal (Subramanya et al. 2021)</a:t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3" name="Google Shape;373;p33"/>
          <p:cNvSpPr txBox="1"/>
          <p:nvPr/>
        </p:nvSpPr>
        <p:spPr>
          <a:xfrm>
            <a:off x="918276" y="2902075"/>
            <a:ext cx="3318900" cy="13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20%</a:t>
            </a:r>
            <a:r>
              <a:rPr lang="en" sz="1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 household soil samples </a:t>
            </a:r>
            <a:endParaRPr sz="16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●"/>
            </a:pPr>
            <a:r>
              <a:rPr lang="en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 difference between biodigester and non-biodigester households</a:t>
            </a:r>
            <a:endParaRPr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4" name="Google Shape;374;p33"/>
          <p:cNvSpPr/>
          <p:nvPr/>
        </p:nvSpPr>
        <p:spPr>
          <a:xfrm>
            <a:off x="761075" y="1710979"/>
            <a:ext cx="3532800" cy="2416800"/>
          </a:xfrm>
          <a:prstGeom prst="rect">
            <a:avLst/>
          </a:prstGeom>
          <a:noFill/>
          <a:ln w="28575" cap="flat" cmpd="sng">
            <a:solidFill>
              <a:srgbClr val="36B7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5" name="Google Shape;375;p33"/>
          <p:cNvSpPr/>
          <p:nvPr/>
        </p:nvSpPr>
        <p:spPr>
          <a:xfrm>
            <a:off x="4640275" y="1693675"/>
            <a:ext cx="3532800" cy="2416800"/>
          </a:xfrm>
          <a:prstGeom prst="rect">
            <a:avLst/>
          </a:prstGeom>
          <a:noFill/>
          <a:ln w="28575" cap="flat" cmpd="sng">
            <a:solidFill>
              <a:srgbClr val="FDE7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" name="Google Shape;352;p32">
            <a:extLst>
              <a:ext uri="{FF2B5EF4-FFF2-40B4-BE49-F238E27FC236}">
                <a16:creationId xmlns:a16="http://schemas.microsoft.com/office/drawing/2014/main" id="{A1E1A9BB-5F10-1A3C-E574-A49EAA740494}"/>
              </a:ext>
            </a:extLst>
          </p:cNvPr>
          <p:cNvSpPr txBox="1"/>
          <p:nvPr/>
        </p:nvSpPr>
        <p:spPr>
          <a:xfrm>
            <a:off x="311700" y="59485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200"/>
              </a:spcAft>
            </a:pPr>
            <a:endParaRPr lang="en-US" sz="1800" dirty="0">
              <a:solidFill>
                <a:schemeClr val="dk2"/>
              </a:solidFill>
            </a:endParaRPr>
          </a:p>
        </p:txBody>
      </p:sp>
      <p:sp>
        <p:nvSpPr>
          <p:cNvPr id="3" name="Google Shape;266;p29">
            <a:extLst>
              <a:ext uri="{FF2B5EF4-FFF2-40B4-BE49-F238E27FC236}">
                <a16:creationId xmlns:a16="http://schemas.microsoft.com/office/drawing/2014/main" id="{2EF6462D-5F54-9037-2495-A23969A2268D}"/>
              </a:ext>
            </a:extLst>
          </p:cNvPr>
          <p:cNvSpPr txBox="1"/>
          <p:nvPr/>
        </p:nvSpPr>
        <p:spPr>
          <a:xfrm>
            <a:off x="623400" y="77752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2400" b="1" dirty="0">
                <a:latin typeface="Raleway" pitchFamily="2" charset="77"/>
                <a:ea typeface="Proxima Nova"/>
                <a:cs typeface="Proxima Nova"/>
                <a:sym typeface="Proxima Nova"/>
              </a:rPr>
              <a:t>Extended-spectrum beta-lactamase (ESBL) </a:t>
            </a:r>
            <a:r>
              <a:rPr lang="en" sz="2400" b="1" i="1" dirty="0">
                <a:latin typeface="Raleway" pitchFamily="2" charset="77"/>
                <a:ea typeface="Proxima Nova"/>
                <a:cs typeface="Proxima Nova"/>
                <a:sym typeface="Proxima Nova"/>
              </a:rPr>
              <a:t>E. coli</a:t>
            </a:r>
            <a:endParaRPr sz="2400" b="1" dirty="0">
              <a:solidFill>
                <a:srgbClr val="000000"/>
              </a:solidFill>
              <a:latin typeface="Raleway" pitchFamily="2" charset="77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rcRect t="19787" b="6528"/>
          <a:stretch>
            <a:fillRect/>
          </a:stretch>
        </p:blipFill>
        <p:spPr>
          <a:xfrm>
            <a:off x="-155123" y="644963"/>
            <a:ext cx="9869555" cy="41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6;p20">
            <a:extLst>
              <a:ext uri="{FF2B5EF4-FFF2-40B4-BE49-F238E27FC236}">
                <a16:creationId xmlns:a16="http://schemas.microsoft.com/office/drawing/2014/main" id="{057B355A-2A28-19DA-A8CA-F057E68B83F4}"/>
              </a:ext>
            </a:extLst>
          </p:cNvPr>
          <p:cNvSpPr txBox="1"/>
          <p:nvPr/>
        </p:nvSpPr>
        <p:spPr>
          <a:xfrm>
            <a:off x="5577383" y="177624"/>
            <a:ext cx="3422238" cy="397001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Factors associated with resistant bacteria? </a:t>
            </a:r>
            <a:endParaRPr sz="12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24D69-F0B2-50D5-49C5-90F899CAB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Broken Biodigesters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889026-4216-13D3-7562-16ED1E0CEA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EBF19A0-0829-BBD7-111B-5581C1384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759083"/>
            <a:ext cx="4124303" cy="253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C78E8EA-5571-05BC-59E5-C07D1A5BA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086" y="1294245"/>
            <a:ext cx="4239613" cy="315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368;p33">
            <a:extLst>
              <a:ext uri="{FF2B5EF4-FFF2-40B4-BE49-F238E27FC236}">
                <a16:creationId xmlns:a16="http://schemas.microsoft.com/office/drawing/2014/main" id="{A08A5066-70F8-038B-3B13-C2D18FBF33CA}"/>
              </a:ext>
            </a:extLst>
          </p:cNvPr>
          <p:cNvSpPr txBox="1"/>
          <p:nvPr/>
        </p:nvSpPr>
        <p:spPr>
          <a:xfrm>
            <a:off x="6079252" y="168050"/>
            <a:ext cx="2882047" cy="609367"/>
          </a:xfrm>
          <a:prstGeom prst="rect">
            <a:avLst/>
          </a:prstGeom>
          <a:noFill/>
          <a:ln w="2857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US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Does having a broken biodigester increase the risk of AMR exposures?</a:t>
            </a:r>
          </a:p>
        </p:txBody>
      </p:sp>
    </p:spTree>
    <p:extLst>
      <p:ext uri="{BB962C8B-B14F-4D97-AF65-F5344CB8AC3E}">
        <p14:creationId xmlns:p14="http://schemas.microsoft.com/office/powerpoint/2010/main" val="1093782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6A86-1F46-E67E-48A0-BC6E24316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AMR is higher </a:t>
            </a:r>
            <a:br>
              <a:rPr lang="en-US" dirty="0"/>
            </a:br>
            <a:r>
              <a:rPr lang="en-US" dirty="0"/>
              <a:t>in soil when </a:t>
            </a:r>
            <a:br>
              <a:rPr lang="en-US" dirty="0"/>
            </a:br>
            <a:r>
              <a:rPr lang="en-US" dirty="0"/>
              <a:t>biodigester</a:t>
            </a:r>
            <a:br>
              <a:rPr lang="en-US" dirty="0"/>
            </a:br>
            <a:r>
              <a:rPr lang="en-US" dirty="0"/>
              <a:t>is broken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239E0-ED87-726F-A5BF-210B0C62AB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C876B4-B1E4-1C06-96C7-FC26D4A83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600" y="867308"/>
            <a:ext cx="5751399" cy="410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68;p33">
            <a:extLst>
              <a:ext uri="{FF2B5EF4-FFF2-40B4-BE49-F238E27FC236}">
                <a16:creationId xmlns:a16="http://schemas.microsoft.com/office/drawing/2014/main" id="{5E60429A-36DF-2CB0-26F0-8E86A87DC8FD}"/>
              </a:ext>
            </a:extLst>
          </p:cNvPr>
          <p:cNvSpPr txBox="1"/>
          <p:nvPr/>
        </p:nvSpPr>
        <p:spPr>
          <a:xfrm>
            <a:off x="6079252" y="168050"/>
            <a:ext cx="2882047" cy="609367"/>
          </a:xfrm>
          <a:prstGeom prst="rect">
            <a:avLst/>
          </a:prstGeom>
          <a:noFill/>
          <a:ln w="2857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US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Does having a broken biodigester increase the risk of AMR exposures?</a:t>
            </a:r>
          </a:p>
        </p:txBody>
      </p:sp>
    </p:spTree>
    <p:extLst>
      <p:ext uri="{BB962C8B-B14F-4D97-AF65-F5344CB8AC3E}">
        <p14:creationId xmlns:p14="http://schemas.microsoft.com/office/powerpoint/2010/main" val="2602527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43DE5-8F83-CC7C-AEF3-A93C90265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3505D-D487-20DF-AB95-1DB0511F6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 of biodigester </a:t>
            </a:r>
            <a:br>
              <a:rPr lang="en-US" dirty="0"/>
            </a:br>
            <a:r>
              <a:rPr lang="en-US" dirty="0"/>
              <a:t>effluent on crops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3373A-C0B0-1017-0878-9DC4D67D36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629B39F0-B0BE-66F8-B7A0-2BB8F3AC4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504" y="1143245"/>
            <a:ext cx="5323796" cy="400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68;p33">
            <a:extLst>
              <a:ext uri="{FF2B5EF4-FFF2-40B4-BE49-F238E27FC236}">
                <a16:creationId xmlns:a16="http://schemas.microsoft.com/office/drawing/2014/main" id="{05270DB0-BD6B-BE66-0197-2162539EBE56}"/>
              </a:ext>
            </a:extLst>
          </p:cNvPr>
          <p:cNvSpPr txBox="1"/>
          <p:nvPr/>
        </p:nvSpPr>
        <p:spPr>
          <a:xfrm>
            <a:off x="6079252" y="168050"/>
            <a:ext cx="2882047" cy="609367"/>
          </a:xfrm>
          <a:prstGeom prst="rect">
            <a:avLst/>
          </a:prstGeom>
          <a:noFill/>
          <a:ln w="2857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US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Does having a broken biodigester increase the risk of AMR exposures?</a:t>
            </a:r>
          </a:p>
        </p:txBody>
      </p:sp>
    </p:spTree>
    <p:extLst>
      <p:ext uri="{BB962C8B-B14F-4D97-AF65-F5344CB8AC3E}">
        <p14:creationId xmlns:p14="http://schemas.microsoft.com/office/powerpoint/2010/main" val="1634720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>
          <a:extLst>
            <a:ext uri="{FF2B5EF4-FFF2-40B4-BE49-F238E27FC236}">
              <a16:creationId xmlns:a16="http://schemas.microsoft.com/office/drawing/2014/main" id="{B3532B28-7764-1819-4867-433379381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9">
            <a:extLst>
              <a:ext uri="{FF2B5EF4-FFF2-40B4-BE49-F238E27FC236}">
                <a16:creationId xmlns:a16="http://schemas.microsoft.com/office/drawing/2014/main" id="{C04D214F-0872-5DE0-9087-99E431BB00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17819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Now what?</a:t>
            </a:r>
            <a:endParaRPr dirty="0"/>
          </a:p>
        </p:txBody>
      </p:sp>
      <p:sp>
        <p:nvSpPr>
          <p:cNvPr id="438" name="Google Shape;438;p39">
            <a:extLst>
              <a:ext uri="{FF2B5EF4-FFF2-40B4-BE49-F238E27FC236}">
                <a16:creationId xmlns:a16="http://schemas.microsoft.com/office/drawing/2014/main" id="{208922F1-CDA7-5905-52FE-CC080C22120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439" name="Google Shape;439;p39">
            <a:extLst>
              <a:ext uri="{FF2B5EF4-FFF2-40B4-BE49-F238E27FC236}">
                <a16:creationId xmlns:a16="http://schemas.microsoft.com/office/drawing/2014/main" id="{3C0707D4-540F-143C-910F-04CADF48D8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8" y="1156789"/>
            <a:ext cx="818630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</a:rPr>
              <a:t>Further research questions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dk2"/>
                </a:solidFill>
              </a:rPr>
              <a:t>1. Beyond AMR, what other infectious pathogens are people exposed to in rural household environments?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dk2"/>
                </a:solidFill>
              </a:rPr>
              <a:t>2. Is produce treated with biodigester effluent a potential source of AMR and pathogens?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dk2"/>
                </a:solidFill>
              </a:rPr>
              <a:t>3. Is handling compost with animal waste also a potential source of AMR and pathogens?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dk2"/>
                </a:solidFill>
              </a:rPr>
              <a:t>3. Are water, animals, sanitation, and hygiene (WASH) factors related to AMR and pathogen burden?</a:t>
            </a:r>
          </a:p>
          <a:p>
            <a:pPr marL="0" indent="0">
              <a:buNone/>
            </a:pPr>
            <a:endParaRPr lang="en" dirty="0">
              <a:solidFill>
                <a:schemeClr val="dk2"/>
              </a:solidFill>
            </a:endParaRPr>
          </a:p>
          <a:p>
            <a:pPr marL="139700" indent="0">
              <a:buClr>
                <a:schemeClr val="dk2"/>
              </a:buClr>
              <a:buSzPts val="1400"/>
              <a:buNone/>
            </a:pPr>
            <a:endParaRPr lang="en" sz="1400" dirty="0">
              <a:solidFill>
                <a:schemeClr val="dk2"/>
              </a:solidFill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endParaRPr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394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>
          <a:extLst>
            <a:ext uri="{FF2B5EF4-FFF2-40B4-BE49-F238E27FC236}">
              <a16:creationId xmlns:a16="http://schemas.microsoft.com/office/drawing/2014/main" id="{089D32A7-5CC5-45C1-7BF7-81761BB2A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9">
            <a:extLst>
              <a:ext uri="{FF2B5EF4-FFF2-40B4-BE49-F238E27FC236}">
                <a16:creationId xmlns:a16="http://schemas.microsoft.com/office/drawing/2014/main" id="{93EFB7D2-9D97-0D16-6A02-1089DED40A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17819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Now what?</a:t>
            </a:r>
            <a:endParaRPr dirty="0"/>
          </a:p>
        </p:txBody>
      </p:sp>
      <p:sp>
        <p:nvSpPr>
          <p:cNvPr id="438" name="Google Shape;438;p39">
            <a:extLst>
              <a:ext uri="{FF2B5EF4-FFF2-40B4-BE49-F238E27FC236}">
                <a16:creationId xmlns:a16="http://schemas.microsoft.com/office/drawing/2014/main" id="{4EFA5BE9-6395-FD22-94B0-C5647206617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439" name="Google Shape;439;p39">
            <a:extLst>
              <a:ext uri="{FF2B5EF4-FFF2-40B4-BE49-F238E27FC236}">
                <a16:creationId xmlns:a16="http://schemas.microsoft.com/office/drawing/2014/main" id="{68AB5924-7D80-3B6F-0E1D-6D93F50F7E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8" y="115678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</a:rPr>
              <a:t>Further research questions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dk2"/>
                </a:solidFill>
              </a:rPr>
              <a:t>1. Beyond AMR, what other infectious pathogens are people exposed to in rural household environments?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dk2"/>
                </a:solidFill>
              </a:rPr>
              <a:t>2. Is produce treated with biodigester effluent a potential source of AMR and pathogens?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dk2"/>
                </a:solidFill>
              </a:rPr>
              <a:t>3. Is handling compost with animal waste also a potential source of AMR and pathogens?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dk2"/>
                </a:solidFill>
              </a:rPr>
              <a:t>3. Are water, animals, sanitation, and hygiene (WASH) factors related to AMR and pathogen burden?</a:t>
            </a:r>
          </a:p>
          <a:p>
            <a:pPr marL="0" indent="0">
              <a:buNone/>
            </a:pPr>
            <a:endParaRPr lang="en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2"/>
                </a:solidFill>
              </a:rPr>
              <a:t>Follow-up research (hypothetical study for this workshop)</a:t>
            </a:r>
            <a:endParaRPr lang="en-US" sz="1400" dirty="0">
              <a:solidFill>
                <a:schemeClr val="dk2"/>
              </a:solidFill>
            </a:endParaRPr>
          </a:p>
          <a:p>
            <a:pPr indent="-317500">
              <a:buClr>
                <a:schemeClr val="dk2"/>
              </a:buClr>
              <a:buSzPts val="1400"/>
            </a:pPr>
            <a:r>
              <a:rPr lang="en-US" sz="1400" dirty="0">
                <a:solidFill>
                  <a:schemeClr val="dk2"/>
                </a:solidFill>
              </a:rPr>
              <a:t>Collect </a:t>
            </a:r>
            <a:r>
              <a:rPr lang="en-US" sz="1400" b="1" dirty="0">
                <a:solidFill>
                  <a:schemeClr val="dk2"/>
                </a:solidFill>
              </a:rPr>
              <a:t>compost piles, effluent, and produce samples from 140 household </a:t>
            </a:r>
            <a:r>
              <a:rPr lang="en-US" sz="1400" dirty="0">
                <a:solidFill>
                  <a:schemeClr val="dk2"/>
                </a:solidFill>
              </a:rPr>
              <a:t>to determine how levels of AMR change through the collection and application process</a:t>
            </a:r>
          </a:p>
          <a:p>
            <a:pPr indent="-317500">
              <a:buClr>
                <a:schemeClr val="dk2"/>
              </a:buClr>
              <a:buSzPts val="1400"/>
            </a:pPr>
            <a:r>
              <a:rPr lang="en-US" sz="1400" dirty="0">
                <a:solidFill>
                  <a:schemeClr val="dk2"/>
                </a:solidFill>
              </a:rPr>
              <a:t>Use </a:t>
            </a:r>
            <a:r>
              <a:rPr lang="en-US" sz="1400" b="1" dirty="0">
                <a:solidFill>
                  <a:schemeClr val="dk2"/>
                </a:solidFill>
              </a:rPr>
              <a:t>qPCR array cards </a:t>
            </a:r>
            <a:r>
              <a:rPr lang="en-US" sz="1400" dirty="0">
                <a:solidFill>
                  <a:schemeClr val="dk2"/>
                </a:solidFill>
              </a:rPr>
              <a:t>to characterize risks of exposure to a </a:t>
            </a:r>
            <a:r>
              <a:rPr lang="en-US" sz="1400" b="1" dirty="0">
                <a:solidFill>
                  <a:schemeClr val="dk2"/>
                </a:solidFill>
              </a:rPr>
              <a:t>broad range of pathogens </a:t>
            </a:r>
          </a:p>
          <a:p>
            <a:pPr indent="-317500">
              <a:buClr>
                <a:schemeClr val="dk2"/>
              </a:buClr>
              <a:buSzPts val="1400"/>
            </a:pPr>
            <a:r>
              <a:rPr lang="en" sz="1400" dirty="0">
                <a:solidFill>
                  <a:schemeClr val="dk2"/>
                </a:solidFill>
              </a:rPr>
              <a:t>Identify factors driving high levels of resistant bacteria and pathogens along these key exposure pathways by </a:t>
            </a:r>
            <a:r>
              <a:rPr lang="en" sz="1400" b="1" dirty="0">
                <a:solidFill>
                  <a:schemeClr val="dk2"/>
                </a:solidFill>
              </a:rPr>
              <a:t>linking pathogen data to survey data </a:t>
            </a:r>
          </a:p>
          <a:p>
            <a:pPr marL="139700" indent="0">
              <a:buClr>
                <a:schemeClr val="dk2"/>
              </a:buClr>
              <a:buSzPts val="1400"/>
              <a:buNone/>
            </a:pPr>
            <a:endParaRPr lang="en" sz="1400" dirty="0">
              <a:solidFill>
                <a:schemeClr val="dk2"/>
              </a:solidFill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endParaRPr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9989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>
          <a:extLst>
            <a:ext uri="{FF2B5EF4-FFF2-40B4-BE49-F238E27FC236}">
              <a16:creationId xmlns:a16="http://schemas.microsoft.com/office/drawing/2014/main" id="{DAEEA790-24C2-8E8D-834C-C1E2AFF67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9">
            <a:extLst>
              <a:ext uri="{FF2B5EF4-FFF2-40B4-BE49-F238E27FC236}">
                <a16:creationId xmlns:a16="http://schemas.microsoft.com/office/drawing/2014/main" id="{664DE163-A434-18DD-D999-47B53EE0A3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260050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Introduction to </a:t>
            </a:r>
            <a:r>
              <a:rPr lang="en" i="1" dirty="0" err="1"/>
              <a:t>TacMan</a:t>
            </a:r>
            <a:r>
              <a:rPr lang="en" i="1" dirty="0"/>
              <a:t> Array Cards (TAC)</a:t>
            </a:r>
            <a:endParaRPr i="1" dirty="0"/>
          </a:p>
        </p:txBody>
      </p:sp>
      <p:sp>
        <p:nvSpPr>
          <p:cNvPr id="438" name="Google Shape;438;p39">
            <a:extLst>
              <a:ext uri="{FF2B5EF4-FFF2-40B4-BE49-F238E27FC236}">
                <a16:creationId xmlns:a16="http://schemas.microsoft.com/office/drawing/2014/main" id="{5738C58B-221B-B3EA-17A8-1BA71A3D656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5516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CFBFD-83D6-EBE8-F2F3-063F0C22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092954"/>
            <a:ext cx="8520600" cy="623400"/>
          </a:xfrm>
        </p:spPr>
        <p:txBody>
          <a:bodyPr>
            <a:normAutofit fontScale="90000"/>
          </a:bodyPr>
          <a:lstStyle/>
          <a:p>
            <a:pPr algn="ctr"/>
            <a:r>
              <a:rPr lang="en-US" i="1" dirty="0"/>
              <a:t>AMR &amp; Zoonotic Pathogen Transmission in Nepal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AFF1A-B30A-7381-61D8-109CD90378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212266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>
          <a:extLst>
            <a:ext uri="{FF2B5EF4-FFF2-40B4-BE49-F238E27FC236}">
              <a16:creationId xmlns:a16="http://schemas.microsoft.com/office/drawing/2014/main" id="{26291FE5-B546-E7BD-0F35-316EB1D40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9">
            <a:extLst>
              <a:ext uri="{FF2B5EF4-FFF2-40B4-BE49-F238E27FC236}">
                <a16:creationId xmlns:a16="http://schemas.microsoft.com/office/drawing/2014/main" id="{1501DD81-3BE9-36F9-3A54-CAF1DA47DB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17819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 steps: </a:t>
            </a:r>
            <a:r>
              <a:rPr lang="en" dirty="0" err="1"/>
              <a:t>TacMan</a:t>
            </a:r>
            <a:r>
              <a:rPr lang="en" dirty="0"/>
              <a:t> Array Cards (TAC)</a:t>
            </a:r>
            <a:endParaRPr dirty="0"/>
          </a:p>
        </p:txBody>
      </p:sp>
      <p:sp>
        <p:nvSpPr>
          <p:cNvPr id="438" name="Google Shape;438;p39">
            <a:extLst>
              <a:ext uri="{FF2B5EF4-FFF2-40B4-BE49-F238E27FC236}">
                <a16:creationId xmlns:a16="http://schemas.microsoft.com/office/drawing/2014/main" id="{EE21BA48-F4F9-2ED9-97CB-745B51961B9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2" name="Google Shape;104;p15" title="TAC_for_biodigesters.png">
            <a:extLst>
              <a:ext uri="{FF2B5EF4-FFF2-40B4-BE49-F238E27FC236}">
                <a16:creationId xmlns:a16="http://schemas.microsoft.com/office/drawing/2014/main" id="{A8C53834-5648-4B21-AC53-30844BFC8FF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6246" y="1174961"/>
            <a:ext cx="5309647" cy="3513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Online Media 4" descr="How to load a TaqMan Array Card">
            <a:hlinkClick r:id="" action="ppaction://media"/>
            <a:extLst>
              <a:ext uri="{FF2B5EF4-FFF2-40B4-BE49-F238E27FC236}">
                <a16:creationId xmlns:a16="http://schemas.microsoft.com/office/drawing/2014/main" id="{5EEDB0A4-B295-F3F5-BBAB-8E52A2EA629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920331" y="1174961"/>
            <a:ext cx="1953497" cy="345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6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51117-1E43-9718-130A-C0439D0EC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Advantages of TAC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7FA40-CEB3-5FB4-D145-867195BAE7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9F21AB7-6F07-64FD-6361-3512E04DDF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896377"/>
              </p:ext>
            </p:extLst>
          </p:nvPr>
        </p:nvGraphicFramePr>
        <p:xfrm>
          <a:off x="452175" y="1124623"/>
          <a:ext cx="8045823" cy="3552906"/>
        </p:xfrm>
        <a:graphic>
          <a:graphicData uri="http://schemas.openxmlformats.org/drawingml/2006/table">
            <a:tbl>
              <a:tblPr/>
              <a:tblGrid>
                <a:gridCol w="2556331">
                  <a:extLst>
                    <a:ext uri="{9D8B030D-6E8A-4147-A177-3AD203B41FA5}">
                      <a16:colId xmlns:a16="http://schemas.microsoft.com/office/drawing/2014/main" val="1527356987"/>
                    </a:ext>
                  </a:extLst>
                </a:gridCol>
                <a:gridCol w="5489492">
                  <a:extLst>
                    <a:ext uri="{9D8B030D-6E8A-4147-A177-3AD203B41FA5}">
                      <a16:colId xmlns:a16="http://schemas.microsoft.com/office/drawing/2014/main" val="3495765814"/>
                    </a:ext>
                  </a:extLst>
                </a:gridCol>
              </a:tblGrid>
              <a:tr h="213519"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1519244"/>
                  </a:ext>
                </a:extLst>
              </a:tr>
              <a:tr h="362982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High throughput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Simultaneously tests for dozens of pathogens (up to 48 targets across multiple samples – 7 samples + 1 non-template control) in one run.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319541"/>
                  </a:ext>
                </a:extLst>
              </a:tr>
              <a:tr h="362982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Multiplexing efficiency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Conserves reagents and time compared to running separate qPCR reactions for each target.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6262904"/>
                  </a:ext>
                </a:extLst>
              </a:tr>
              <a:tr h="362982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Reproducibility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Standardized format improves consistency across labs and runs.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0044018"/>
                  </a:ext>
                </a:extLst>
              </a:tr>
              <a:tr h="362982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Sample volume efficiency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Requires minimal nucleic acid input (beneficial when sample material is limited).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6022127"/>
                  </a:ext>
                </a:extLst>
              </a:tr>
              <a:tr h="512445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Customizability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Cards can be customized with specific pathogen panels (e.g., enteric pathogens, ARGs, fecal indicators).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7265572"/>
                  </a:ext>
                </a:extLst>
              </a:tr>
              <a:tr h="512445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Semi-automated workflow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Reduces pipetting errors and hands-on time when using compatible instrumentation (e.g., </a:t>
                      </a:r>
                      <a:r>
                        <a:rPr lang="en-US" sz="1200" dirty="0" err="1">
                          <a:solidFill>
                            <a:schemeClr val="bg2"/>
                          </a:solidFill>
                        </a:rPr>
                        <a:t>QuantStudio</a:t>
                      </a:r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).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8622429"/>
                  </a:ext>
                </a:extLst>
              </a:tr>
              <a:tr h="362982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Quantitative potential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Can provide quantitative </a:t>
                      </a:r>
                      <a:r>
                        <a:rPr lang="en-US" sz="1200" dirty="0" err="1">
                          <a:solidFill>
                            <a:schemeClr val="bg2"/>
                          </a:solidFill>
                        </a:rPr>
                        <a:t>Cq</a:t>
                      </a:r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 values when used with standard curves.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0360210"/>
                  </a:ext>
                </a:extLst>
              </a:tr>
              <a:tr h="362982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Wide application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Suitable for clinical, environmental, food, and water surveillance studies.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7792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1803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2955D-30B6-270E-9F9E-DC256CB53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987D-7C46-B69D-42FD-828422AB0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Limitations of TAC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EE2735-5018-4295-D5CD-673D25C483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3086A5E-D8E0-3228-9E9C-DE59AD79A6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569951"/>
              </p:ext>
            </p:extLst>
          </p:nvPr>
        </p:nvGraphicFramePr>
        <p:xfrm>
          <a:off x="311699" y="1152525"/>
          <a:ext cx="8339931" cy="3598071"/>
        </p:xfrm>
        <a:graphic>
          <a:graphicData uri="http://schemas.openxmlformats.org/drawingml/2006/table">
            <a:tbl>
              <a:tblPr/>
              <a:tblGrid>
                <a:gridCol w="3225321">
                  <a:extLst>
                    <a:ext uri="{9D8B030D-6E8A-4147-A177-3AD203B41FA5}">
                      <a16:colId xmlns:a16="http://schemas.microsoft.com/office/drawing/2014/main" val="669268178"/>
                    </a:ext>
                  </a:extLst>
                </a:gridCol>
                <a:gridCol w="5114610">
                  <a:extLst>
                    <a:ext uri="{9D8B030D-6E8A-4147-A177-3AD203B41FA5}">
                      <a16:colId xmlns:a16="http://schemas.microsoft.com/office/drawing/2014/main" val="1675509311"/>
                    </a:ext>
                  </a:extLst>
                </a:gridCol>
              </a:tblGrid>
              <a:tr h="196339"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2"/>
                        </a:solidFill>
                      </a:endParaRP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2"/>
                        </a:solidFill>
                      </a:endParaRP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4902845"/>
                  </a:ext>
                </a:extLst>
              </a:tr>
              <a:tr h="333776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Cost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Expensive per card (~$300+), especially for large-scale studies.</a:t>
                      </a: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9202335"/>
                  </a:ext>
                </a:extLst>
              </a:tr>
              <a:tr h="471214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Equipment needs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Requires specialized qPCR instruments (e.g., </a:t>
                      </a:r>
                      <a:r>
                        <a:rPr lang="en-US" sz="1200" dirty="0" err="1">
                          <a:solidFill>
                            <a:schemeClr val="bg2"/>
                          </a:solidFill>
                        </a:rPr>
                        <a:t>QuantStudio</a:t>
                      </a:r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 7 or 12K Flex) not always available in LMIC labs.</a:t>
                      </a: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633629"/>
                  </a:ext>
                </a:extLst>
              </a:tr>
              <a:tr h="333776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Batching constraint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Cards are fixed to 6–8 samples + controls; inefficient if you have an odd number of samples.</a:t>
                      </a: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0446168"/>
                  </a:ext>
                </a:extLst>
              </a:tr>
              <a:tr h="333776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Limited flexibility post-manufacture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Once printed, targets cannot be changed without redesigning the card.</a:t>
                      </a: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9311314"/>
                  </a:ext>
                </a:extLst>
              </a:tr>
              <a:tr h="333776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Throughput trade-off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Compared to open-format 384-well qPCR, TAC has fewer total wells and less flexibility in combinations.</a:t>
                      </a: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9346231"/>
                  </a:ext>
                </a:extLst>
              </a:tr>
              <a:tr h="471214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Standard curve challenges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Generating accurate standard curves for all 48 targets can be labor-intensive and may vary by matrix.</a:t>
                      </a: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241710"/>
                  </a:ext>
                </a:extLst>
              </a:tr>
              <a:tr h="471214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Not ideal for exploratory work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Better suited for </a:t>
                      </a:r>
                      <a:r>
                        <a:rPr lang="en-US" sz="1200" b="0" dirty="0">
                          <a:solidFill>
                            <a:schemeClr val="bg2"/>
                          </a:solidFill>
                        </a:rPr>
                        <a:t>hypothesis-driven target lists </a:t>
                      </a:r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rather than discovery-based approaches like metagenomics.</a:t>
                      </a: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840175"/>
                  </a:ext>
                </a:extLst>
              </a:tr>
              <a:tr h="471214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Sensitivity may vary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Lower sensitivity than </a:t>
                      </a:r>
                      <a:r>
                        <a:rPr lang="en-US" sz="1200" dirty="0" err="1">
                          <a:solidFill>
                            <a:schemeClr val="bg2"/>
                          </a:solidFill>
                        </a:rPr>
                        <a:t>singleplex</a:t>
                      </a:r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 qPCR for some targets due to reaction volume and multiplexing effects.</a:t>
                      </a: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966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26655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B419D-F50A-8AC4-2D8C-5E8B0B125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TAC Target List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DDFC9-937F-8DAE-6A39-314E2CB1EC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A39C9E0-A7A7-F333-1108-DE73F33D0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53" y="1172225"/>
            <a:ext cx="3578432" cy="3713334"/>
          </a:xfrm>
          <a:prstGeom prst="rect">
            <a:avLst/>
          </a:prstGeom>
        </p:spPr>
      </p:pic>
      <p:pic>
        <p:nvPicPr>
          <p:cNvPr id="10" name="Picture 9" descr="A screenshot of a table&#10;&#10;AI-generated content may be incorrect.">
            <a:extLst>
              <a:ext uri="{FF2B5EF4-FFF2-40B4-BE49-F238E27FC236}">
                <a16:creationId xmlns:a16="http://schemas.microsoft.com/office/drawing/2014/main" id="{F4D3D233-3F51-034A-0661-B813FE873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968" y="1451532"/>
            <a:ext cx="3139442" cy="315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767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>
          <a:extLst>
            <a:ext uri="{FF2B5EF4-FFF2-40B4-BE49-F238E27FC236}">
              <a16:creationId xmlns:a16="http://schemas.microsoft.com/office/drawing/2014/main" id="{B3FD423F-0472-C0D2-BED7-D827A6ECF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9">
            <a:extLst>
              <a:ext uri="{FF2B5EF4-FFF2-40B4-BE49-F238E27FC236}">
                <a16:creationId xmlns:a16="http://schemas.microsoft.com/office/drawing/2014/main" id="{3CD5A76B-0C24-8716-D176-01092721B3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260050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Best Practices for Data Management and Processing</a:t>
            </a:r>
            <a:endParaRPr i="1" dirty="0"/>
          </a:p>
        </p:txBody>
      </p:sp>
      <p:sp>
        <p:nvSpPr>
          <p:cNvPr id="438" name="Google Shape;438;p39">
            <a:extLst>
              <a:ext uri="{FF2B5EF4-FFF2-40B4-BE49-F238E27FC236}">
                <a16:creationId xmlns:a16="http://schemas.microsoft.com/office/drawing/2014/main" id="{0A586B69-8D56-BB8E-D3BD-36762F144E0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3492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0DC7F-604E-387F-EDE4-03F5699A1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64769-8F94-AB2F-5EB7-F23BB84BC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Good Data Practices Matter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5A04E-3AB8-B1D2-1F55-AAF82B749F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5" name="Google Shape;439;p39">
            <a:extLst>
              <a:ext uri="{FF2B5EF4-FFF2-40B4-BE49-F238E27FC236}">
                <a16:creationId xmlns:a16="http://schemas.microsoft.com/office/drawing/2014/main" id="{C441037F-10FE-FBD7-CA10-92EAADCB51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8" y="1156789"/>
            <a:ext cx="818630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bg2"/>
              </a:buClr>
            </a:pPr>
            <a:r>
              <a:rPr lang="en-US" b="1" dirty="0">
                <a:solidFill>
                  <a:schemeClr val="bg2"/>
                </a:solidFill>
              </a:rPr>
              <a:t>Goal</a:t>
            </a:r>
            <a:r>
              <a:rPr lang="en-US" dirty="0">
                <a:solidFill>
                  <a:schemeClr val="bg2"/>
                </a:solidFill>
              </a:rPr>
              <a:t>: Build a clean, secure, and well-documented data pipeline.</a:t>
            </a:r>
          </a:p>
          <a:p>
            <a:pPr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High-quality data management ensures: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Accurate analyses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Reproducibility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Transparency in research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Efficient teamwork and troubleshooting</a:t>
            </a:r>
          </a:p>
          <a:p>
            <a:pPr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Poor practices can lead to: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Irreversible data loss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Wasted time fixing preventable errors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Misleading conclusions</a:t>
            </a:r>
          </a:p>
          <a:p>
            <a:pPr lvl="1">
              <a:buClr>
                <a:schemeClr val="bg2"/>
              </a:buClr>
            </a:pPr>
            <a:endParaRPr lang="en-US" dirty="0">
              <a:solidFill>
                <a:schemeClr val="bg2"/>
              </a:solidFill>
            </a:endParaRPr>
          </a:p>
          <a:p>
            <a:pPr marL="482600">
              <a:buClr>
                <a:schemeClr val="bg2"/>
              </a:buClr>
              <a:buSzPts val="1400"/>
            </a:pPr>
            <a:endParaRPr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5262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30CB7-92CD-4AB6-E0B7-2AC5F6ECB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FA8D-2746-52C5-7531-CFEE5AF3D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Best Practices for Data Entry &amp; Storage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90F7F-1FC9-202D-BF19-B3915AC71A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5" name="Google Shape;439;p39">
            <a:extLst>
              <a:ext uri="{FF2B5EF4-FFF2-40B4-BE49-F238E27FC236}">
                <a16:creationId xmlns:a16="http://schemas.microsoft.com/office/drawing/2014/main" id="{E20F2F6A-4A2B-5641-4937-6CCFEFE2EC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8" y="1156789"/>
            <a:ext cx="818630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Enter data regularly to avoid memory-based errors</a:t>
            </a:r>
          </a:p>
          <a:p>
            <a:pPr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Use consistent formats (dates, IDs, units)</a:t>
            </a:r>
          </a:p>
          <a:p>
            <a:pPr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Never edit raw data files manually — keep them locked or read-only</a:t>
            </a:r>
          </a:p>
          <a:p>
            <a:pPr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Maintain a data log: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Use a notebook, spreadsheet, or README to record: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When errors are found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What changes were made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Who made them</a:t>
            </a:r>
          </a:p>
          <a:p>
            <a:pPr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Store data in a central, secure location (e.g., Google Drive, Box, OneDrive)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Use R-friendly paths (e.g., via </a:t>
            </a:r>
            <a:r>
              <a:rPr lang="en-US" dirty="0" err="1">
                <a:solidFill>
                  <a:schemeClr val="bg2"/>
                </a:solidFill>
              </a:rPr>
              <a:t>boxr</a:t>
            </a:r>
            <a:r>
              <a:rPr lang="en-US" dirty="0">
                <a:solidFill>
                  <a:schemeClr val="bg2"/>
                </a:solidFill>
              </a:rPr>
              <a:t>::</a:t>
            </a:r>
            <a:r>
              <a:rPr lang="en-US" dirty="0" err="1">
                <a:solidFill>
                  <a:schemeClr val="bg2"/>
                </a:solidFill>
              </a:rPr>
              <a:t>box_read</a:t>
            </a:r>
            <a:r>
              <a:rPr lang="en-US" dirty="0">
                <a:solidFill>
                  <a:schemeClr val="bg2"/>
                </a:solidFill>
              </a:rPr>
              <a:t>() or </a:t>
            </a:r>
            <a:r>
              <a:rPr lang="en-US" dirty="0" err="1">
                <a:solidFill>
                  <a:schemeClr val="bg2"/>
                </a:solidFill>
              </a:rPr>
              <a:t>googledrive</a:t>
            </a:r>
            <a:r>
              <a:rPr lang="en-US" dirty="0">
                <a:solidFill>
                  <a:schemeClr val="bg2"/>
                </a:solidFill>
              </a:rPr>
              <a:t>, googlesheets4)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Avoid local-only files on personal laptops</a:t>
            </a:r>
          </a:p>
          <a:p>
            <a:pPr marL="482600">
              <a:buClr>
                <a:schemeClr val="bg2"/>
              </a:buClr>
              <a:buSzPts val="1400"/>
            </a:pPr>
            <a:endParaRPr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963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2E0D1-833A-7C22-6126-BB4414AFA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8BA3F-DF6F-7D70-39EE-33CAA256F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Clean Your Data with Scripts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1457E9-6290-6DEF-1E70-84D09EA6EE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5" name="Google Shape;439;p39">
            <a:extLst>
              <a:ext uri="{FF2B5EF4-FFF2-40B4-BE49-F238E27FC236}">
                <a16:creationId xmlns:a16="http://schemas.microsoft.com/office/drawing/2014/main" id="{86A340ED-82EA-D10C-AEB6-2961CFF26D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8" y="1156789"/>
            <a:ext cx="818630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Write a data cleaning script (e.g., 01_clean_data.R) that: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Filters out bad rows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Fixes typos, recodes values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Handles missing or duplicate values</a:t>
            </a:r>
          </a:p>
          <a:p>
            <a:pPr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Automate fixes instead of editing Excel manually</a:t>
            </a:r>
          </a:p>
          <a:p>
            <a:pPr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Version your data (e.g., raw/, processed/, final/)</a:t>
            </a:r>
          </a:p>
          <a:p>
            <a:pPr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Use comments in R to document each step</a:t>
            </a:r>
          </a:p>
          <a:p>
            <a:pPr marL="482600">
              <a:buClr>
                <a:schemeClr val="bg2"/>
              </a:buClr>
              <a:buSzPts val="1400"/>
            </a:pPr>
            <a:endParaRPr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5681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8CBB8-2AB5-1C61-1902-844087FC7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88BAA-BBA0-E2A1-41C4-58D80A343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Organize Your Folders for Collaborators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6491F-6768-31A9-1D52-B661F0757A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5" name="Google Shape;439;p39">
            <a:extLst>
              <a:ext uri="{FF2B5EF4-FFF2-40B4-BE49-F238E27FC236}">
                <a16:creationId xmlns:a16="http://schemas.microsoft.com/office/drawing/2014/main" id="{34E6EB91-0B3D-9210-E92E-4F438BBB53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8" y="1156789"/>
            <a:ext cx="818630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114300" indent="0">
              <a:buClr>
                <a:schemeClr val="bg2"/>
              </a:buClr>
              <a:buNone/>
            </a:pPr>
            <a:r>
              <a:rPr lang="en-US" dirty="0">
                <a:solidFill>
                  <a:schemeClr val="bg2"/>
                </a:solidFill>
              </a:rPr>
              <a:t>project-folder/</a:t>
            </a:r>
          </a:p>
          <a:p>
            <a:pPr marL="114300" indent="0">
              <a:buClr>
                <a:schemeClr val="bg2"/>
              </a:buClr>
              <a:buNone/>
            </a:pPr>
            <a:r>
              <a:rPr lang="en-US" dirty="0">
                <a:solidFill>
                  <a:schemeClr val="bg2"/>
                </a:solidFill>
              </a:rPr>
              <a:t>├── data/</a:t>
            </a:r>
          </a:p>
          <a:p>
            <a:pPr marL="114300" indent="0">
              <a:buClr>
                <a:schemeClr val="bg2"/>
              </a:buClr>
              <a:buNone/>
            </a:pPr>
            <a:r>
              <a:rPr lang="en-US" dirty="0">
                <a:solidFill>
                  <a:schemeClr val="bg2"/>
                </a:solidFill>
              </a:rPr>
              <a:t>│   ├── raw/                       # Unedited files</a:t>
            </a:r>
          </a:p>
          <a:p>
            <a:pPr marL="114300" indent="0">
              <a:buClr>
                <a:schemeClr val="bg2"/>
              </a:buClr>
              <a:buNone/>
            </a:pPr>
            <a:r>
              <a:rPr lang="en-US" dirty="0">
                <a:solidFill>
                  <a:schemeClr val="bg2"/>
                </a:solidFill>
              </a:rPr>
              <a:t>│   └── processed/         # Cleaned data</a:t>
            </a:r>
          </a:p>
          <a:p>
            <a:pPr marL="114300" indent="0">
              <a:buClr>
                <a:schemeClr val="bg2"/>
              </a:buClr>
              <a:buNone/>
            </a:pPr>
            <a:r>
              <a:rPr lang="en-US" dirty="0">
                <a:solidFill>
                  <a:schemeClr val="bg2"/>
                </a:solidFill>
              </a:rPr>
              <a:t>├── scripts/</a:t>
            </a:r>
          </a:p>
          <a:p>
            <a:pPr marL="114300" indent="0">
              <a:buClr>
                <a:schemeClr val="bg2"/>
              </a:buClr>
              <a:buNone/>
            </a:pPr>
            <a:r>
              <a:rPr lang="en-US" dirty="0">
                <a:solidFill>
                  <a:schemeClr val="bg2"/>
                </a:solidFill>
              </a:rPr>
              <a:t>│   ├── 01_clean_data.R</a:t>
            </a:r>
          </a:p>
          <a:p>
            <a:pPr marL="114300" indent="0">
              <a:buClr>
                <a:schemeClr val="bg2"/>
              </a:buClr>
              <a:buNone/>
            </a:pPr>
            <a:r>
              <a:rPr lang="en-US" dirty="0">
                <a:solidFill>
                  <a:schemeClr val="bg2"/>
                </a:solidFill>
              </a:rPr>
              <a:t>│   ├── 02_merge_labdata.R</a:t>
            </a:r>
          </a:p>
          <a:p>
            <a:pPr marL="114300" indent="0">
              <a:buClr>
                <a:schemeClr val="bg2"/>
              </a:buClr>
              <a:buNone/>
            </a:pPr>
            <a:r>
              <a:rPr lang="en-US" dirty="0">
                <a:solidFill>
                  <a:schemeClr val="bg2"/>
                </a:solidFill>
              </a:rPr>
              <a:t>│   └── 03_analysis.R</a:t>
            </a:r>
          </a:p>
          <a:p>
            <a:pPr marL="114300" indent="0">
              <a:buClr>
                <a:schemeClr val="bg2"/>
              </a:buClr>
              <a:buNone/>
            </a:pPr>
            <a:r>
              <a:rPr lang="en-US" dirty="0">
                <a:solidFill>
                  <a:schemeClr val="bg2"/>
                </a:solidFill>
              </a:rPr>
              <a:t>├── outputs/                     # Figures, tables</a:t>
            </a:r>
          </a:p>
          <a:p>
            <a:pPr marL="114300" indent="0">
              <a:buClr>
                <a:schemeClr val="bg2"/>
              </a:buClr>
              <a:buNone/>
            </a:pPr>
            <a:r>
              <a:rPr lang="en-US" dirty="0">
                <a:solidFill>
                  <a:schemeClr val="bg2"/>
                </a:solidFill>
              </a:rPr>
              <a:t>├── logs/                            # QA log, error notes</a:t>
            </a:r>
          </a:p>
          <a:p>
            <a:pPr marL="114300" indent="0">
              <a:buClr>
                <a:schemeClr val="bg2"/>
              </a:buClr>
              <a:buNone/>
            </a:pPr>
            <a:r>
              <a:rPr lang="en-US" dirty="0">
                <a:solidFill>
                  <a:schemeClr val="bg2"/>
                </a:solidFill>
              </a:rPr>
              <a:t>└── </a:t>
            </a:r>
            <a:r>
              <a:rPr lang="en-US" dirty="0" err="1">
                <a:solidFill>
                  <a:schemeClr val="bg2"/>
                </a:solidFill>
              </a:rPr>
              <a:t>README.md</a:t>
            </a:r>
            <a:endParaRPr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7425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5FD53-0418-49F7-C0A9-07EC54B01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Bonus: Working With Cloud Storage in 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1B5BA3-F4D9-19AB-EDCD-01F39E3AC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See </a:t>
            </a:r>
            <a:r>
              <a:rPr lang="en-US" dirty="0" err="1">
                <a:solidFill>
                  <a:schemeClr val="bg2"/>
                </a:solidFill>
              </a:rPr>
              <a:t>cloud_storage_r.md</a:t>
            </a:r>
            <a:r>
              <a:rPr lang="en-US" dirty="0">
                <a:solidFill>
                  <a:schemeClr val="bg2"/>
                </a:solidFill>
              </a:rPr>
              <a:t> file under /resources in the training GitHub repository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FF6B3-61B3-215C-440A-81C81ABA69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51236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4407091" y="1116275"/>
            <a:ext cx="4567697" cy="1695449"/>
          </a:xfrm>
          <a:custGeom>
            <a:avLst/>
            <a:gdLst/>
            <a:ahLst/>
            <a:cxnLst/>
            <a:rect l="l" t="t" r="r" b="b"/>
            <a:pathLst>
              <a:path w="9135394" h="5163254">
                <a:moveTo>
                  <a:pt x="0" y="0"/>
                </a:moveTo>
                <a:lnTo>
                  <a:pt x="9135394" y="0"/>
                </a:lnTo>
                <a:lnTo>
                  <a:pt x="9135394" y="5163254"/>
                </a:lnTo>
                <a:lnTo>
                  <a:pt x="0" y="5163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2272" r="-40" b="-52267"/>
            </a:stretch>
          </a:blipFill>
        </p:spPr>
        <p:txBody>
          <a:bodyPr/>
          <a:lstStyle/>
          <a:p>
            <a:endParaRPr lang="en-US" sz="700" dirty="0"/>
          </a:p>
        </p:txBody>
      </p:sp>
      <p:sp>
        <p:nvSpPr>
          <p:cNvPr id="5" name="Freeform 5"/>
          <p:cNvSpPr/>
          <p:nvPr/>
        </p:nvSpPr>
        <p:spPr>
          <a:xfrm>
            <a:off x="4411573" y="2835758"/>
            <a:ext cx="4572000" cy="1695449"/>
          </a:xfrm>
          <a:custGeom>
            <a:avLst/>
            <a:gdLst/>
            <a:ahLst/>
            <a:cxnLst/>
            <a:rect l="l" t="t" r="r" b="b"/>
            <a:pathLst>
              <a:path w="9144000" h="5074920">
                <a:moveTo>
                  <a:pt x="0" y="0"/>
                </a:moveTo>
                <a:lnTo>
                  <a:pt x="9144000" y="0"/>
                </a:lnTo>
                <a:lnTo>
                  <a:pt x="9144000" y="5074920"/>
                </a:lnTo>
                <a:lnTo>
                  <a:pt x="0" y="50749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1" b="-49664"/>
            </a:stretch>
          </a:blipFill>
        </p:spPr>
        <p:txBody>
          <a:bodyPr/>
          <a:lstStyle/>
          <a:p>
            <a:endParaRPr lang="en-US" sz="700" dirty="0"/>
          </a:p>
        </p:txBody>
      </p:sp>
      <p:sp>
        <p:nvSpPr>
          <p:cNvPr id="7" name="TextBox 7"/>
          <p:cNvSpPr txBox="1"/>
          <p:nvPr/>
        </p:nvSpPr>
        <p:spPr>
          <a:xfrm>
            <a:off x="6227670" y="2499250"/>
            <a:ext cx="509030" cy="26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b="1" dirty="0">
                <a:latin typeface="Libre Franklin Bold"/>
                <a:ea typeface="Libre Franklin Bold"/>
                <a:cs typeface="Libre Franklin Bold"/>
                <a:sym typeface="Libre Franklin Bold"/>
              </a:rPr>
              <a:t>2021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27670" y="4210050"/>
            <a:ext cx="555948" cy="26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b="1" dirty="0">
                <a:latin typeface="Libre Franklin Bold"/>
                <a:ea typeface="Libre Franklin Bold"/>
                <a:cs typeface="Libre Franklin Bold"/>
                <a:sym typeface="Libre Franklin Bold"/>
              </a:rPr>
              <a:t>2050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0047" y="594428"/>
            <a:ext cx="8123906" cy="26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20"/>
              </a:lnSpc>
            </a:pPr>
            <a:r>
              <a:rPr lang="en-US" sz="2800" b="1" dirty="0">
                <a:latin typeface="Raleway" pitchFamily="2" charset="77"/>
                <a:ea typeface="Aileron Heavy"/>
                <a:cs typeface="Aileron Heavy"/>
                <a:sym typeface="Aileron Heavy"/>
              </a:rPr>
              <a:t>Burden of disease attributable to AMR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7200" y="1116275"/>
            <a:ext cx="3694684" cy="967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indent="-97156">
              <a:lnSpc>
                <a:spcPct val="114000"/>
              </a:lnSpc>
              <a:buFont typeface="Arial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From 2022-2050, deaths due to AMR estimated to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increase by 69.6% </a:t>
            </a:r>
          </a:p>
          <a:p>
            <a:pPr marL="194311" lvl="1" indent="-97156">
              <a:lnSpc>
                <a:spcPct val="114000"/>
              </a:lnSpc>
              <a:buFont typeface="Arial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Projected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~1.91 million deaths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attributable to AMR in 2050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54842" y="4701360"/>
            <a:ext cx="3257550" cy="118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80"/>
              </a:lnSpc>
              <a:spcBef>
                <a:spcPct val="0"/>
              </a:spcBef>
            </a:pPr>
            <a:r>
              <a:rPr lang="en-US" sz="700" dirty="0">
                <a:latin typeface="Libre Franklin Light"/>
                <a:ea typeface="Libre Franklin Light"/>
                <a:cs typeface="Libre Franklin Light"/>
                <a:sym typeface="Libre Franklin Light"/>
              </a:rPr>
              <a:t>GBD 2021 Antimicrobial Resistance Collaborators, 2024,</a:t>
            </a:r>
            <a:r>
              <a:rPr lang="en-US" sz="700" i="1" dirty="0">
                <a:latin typeface="Libre Franklin Light"/>
                <a:ea typeface="Libre Franklin Light"/>
                <a:cs typeface="Libre Franklin Light"/>
                <a:sym typeface="Libre Franklin Light"/>
              </a:rPr>
              <a:t>The Lancet</a:t>
            </a:r>
            <a:endParaRPr lang="en-US" sz="700" dirty="0"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>
          <a:extLst>
            <a:ext uri="{FF2B5EF4-FFF2-40B4-BE49-F238E27FC236}">
              <a16:creationId xmlns:a16="http://schemas.microsoft.com/office/drawing/2014/main" id="{FBCFB7A8-577D-178E-D407-22C5FCCDC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9">
            <a:extLst>
              <a:ext uri="{FF2B5EF4-FFF2-40B4-BE49-F238E27FC236}">
                <a16:creationId xmlns:a16="http://schemas.microsoft.com/office/drawing/2014/main" id="{1BF677FE-EACD-09C3-9E62-929638680E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260050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Setup – Getting started in GitHub</a:t>
            </a:r>
            <a:endParaRPr i="1" dirty="0"/>
          </a:p>
        </p:txBody>
      </p:sp>
      <p:sp>
        <p:nvSpPr>
          <p:cNvPr id="438" name="Google Shape;438;p39">
            <a:extLst>
              <a:ext uri="{FF2B5EF4-FFF2-40B4-BE49-F238E27FC236}">
                <a16:creationId xmlns:a16="http://schemas.microsoft.com/office/drawing/2014/main" id="{9823EEA3-1C7C-7DF9-77B4-C489EBC6F87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50421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409362"/>
            <a:ext cx="8520600" cy="62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Version Control and Git </a:t>
            </a:r>
            <a:endParaRPr sz="30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1125415"/>
            <a:ext cx="8461600" cy="3947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None/>
            </a:pPr>
            <a:r>
              <a:rPr lang="en" sz="1800" b="1" dirty="0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Version Control</a:t>
            </a:r>
            <a:endParaRPr sz="1800" b="1" dirty="0">
              <a:solidFill>
                <a:schemeClr val="bg2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ts val="2000"/>
              <a:buFont typeface="Calibri"/>
              <a:buChar char="●"/>
            </a:pPr>
            <a:r>
              <a:rPr lang="en" sz="1600" dirty="0">
                <a:solidFill>
                  <a:srgbClr val="40404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A system that keeps records of your changes.</a:t>
            </a:r>
            <a:endParaRPr sz="1600" dirty="0">
              <a:solidFill>
                <a:srgbClr val="40404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2000"/>
              <a:buChar char="●"/>
            </a:pPr>
            <a:r>
              <a:rPr lang="en" sz="1600" dirty="0">
                <a:solidFill>
                  <a:srgbClr val="40404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Users keep entire code and history on their local machines.</a:t>
            </a:r>
            <a:endParaRPr sz="1600" dirty="0">
              <a:solidFill>
                <a:srgbClr val="40404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2000"/>
              <a:buChar char="●"/>
            </a:pPr>
            <a:r>
              <a:rPr lang="en" sz="1600" dirty="0">
                <a:solidFill>
                  <a:srgbClr val="40404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Allows for collaborative development.</a:t>
            </a:r>
            <a:endParaRPr sz="1600" dirty="0">
              <a:solidFill>
                <a:srgbClr val="40404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2000"/>
              <a:buChar char="●"/>
            </a:pPr>
            <a:r>
              <a:rPr lang="en" sz="1600" dirty="0">
                <a:solidFill>
                  <a:srgbClr val="40404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Allows you to know who made what changes and when.</a:t>
            </a:r>
            <a:endParaRPr sz="1600" dirty="0">
              <a:solidFill>
                <a:srgbClr val="40404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2000"/>
              <a:buChar char="●"/>
            </a:pPr>
            <a:r>
              <a:rPr lang="en" sz="1600" dirty="0">
                <a:solidFill>
                  <a:srgbClr val="40404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 </a:t>
            </a:r>
            <a:r>
              <a:rPr lang="en" sz="1600" b="1" dirty="0">
                <a:solidFill>
                  <a:srgbClr val="40404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Allows you to revert any changes and go back to a previous state.</a:t>
            </a:r>
            <a:endParaRPr sz="1600" b="1" dirty="0">
              <a:solidFill>
                <a:srgbClr val="40404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None/>
            </a:pPr>
            <a:r>
              <a:rPr lang="en" sz="1800" b="1" dirty="0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Git </a:t>
            </a:r>
            <a:endParaRPr sz="1800" b="1" dirty="0">
              <a:solidFill>
                <a:schemeClr val="bg2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ts val="2000"/>
              <a:buChar char="●"/>
            </a:pPr>
            <a:r>
              <a:rPr lang="en" sz="1600" dirty="0">
                <a:solidFill>
                  <a:srgbClr val="40404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A tool which allows you to manage and track changes to files over time.</a:t>
            </a:r>
            <a:endParaRPr sz="1600" dirty="0">
              <a:solidFill>
                <a:srgbClr val="40404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2000"/>
              <a:buChar char="●"/>
            </a:pPr>
            <a:r>
              <a:rPr lang="en" sz="1600" b="1" dirty="0">
                <a:solidFill>
                  <a:srgbClr val="40404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It keeps track of a file’s history – its tracks changes and who made those changes.</a:t>
            </a:r>
            <a:endParaRPr sz="1600" b="1" dirty="0">
              <a:solidFill>
                <a:srgbClr val="40404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2000"/>
              <a:buChar char="●"/>
            </a:pPr>
            <a:r>
              <a:rPr lang="en" sz="1600" dirty="0">
                <a:solidFill>
                  <a:srgbClr val="40404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Each version of a file is called a commit. </a:t>
            </a:r>
            <a:endParaRPr sz="1600" dirty="0">
              <a:solidFill>
                <a:srgbClr val="40404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Clr>
                <a:schemeClr val="bg2"/>
              </a:buClr>
              <a:buNone/>
            </a:pPr>
            <a:endParaRPr sz="1800" b="1" dirty="0">
              <a:solidFill>
                <a:srgbClr val="40404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433300" y="270850"/>
            <a:ext cx="4418700" cy="20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 err="1">
                <a:solidFill>
                  <a:schemeClr val="dk2"/>
                </a:solidFill>
                <a:latin typeface="Raleway" pitchFamily="2" charset="77"/>
              </a:rPr>
              <a:t>Github</a:t>
            </a:r>
            <a:r>
              <a:rPr lang="en" sz="3000" b="1" dirty="0">
                <a:solidFill>
                  <a:schemeClr val="dk2"/>
                </a:solidFill>
                <a:latin typeface="Raleway" pitchFamily="2" charset="77"/>
              </a:rPr>
              <a:t> Basics:</a:t>
            </a:r>
            <a:endParaRPr sz="3000" b="1" dirty="0">
              <a:solidFill>
                <a:schemeClr val="dk2"/>
              </a:solidFill>
              <a:latin typeface="Raleway" pitchFamily="2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Repository</a:t>
            </a:r>
            <a:r>
              <a:rPr lang="en" sz="1600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(A place where work and code is stored)</a:t>
            </a: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Branch: </a:t>
            </a:r>
            <a:endParaRPr sz="1600" b="1" dirty="0">
              <a:solidFill>
                <a:schemeClr val="dk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Fork</a:t>
            </a:r>
            <a:r>
              <a:rPr lang="en" sz="1600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Makes your own version of a repository </a:t>
            </a:r>
            <a:endParaRPr sz="1600" dirty="0">
              <a:solidFill>
                <a:schemeClr val="dk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Clone:</a:t>
            </a:r>
            <a:r>
              <a:rPr lang="en" sz="1600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Makes a copy of a repository</a:t>
            </a:r>
            <a:endParaRPr sz="1600" dirty="0">
              <a:solidFill>
                <a:schemeClr val="dk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Fetch:</a:t>
            </a:r>
            <a:r>
              <a:rPr lang="en" sz="1600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Downloads remote repository</a:t>
            </a:r>
            <a:endParaRPr sz="1600" dirty="0">
              <a:solidFill>
                <a:schemeClr val="dk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Pull: </a:t>
            </a:r>
            <a:r>
              <a:rPr lang="en" sz="1600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Downloads a remote repository and integrates updates into own code</a:t>
            </a:r>
            <a:endParaRPr sz="1600" dirty="0">
              <a:solidFill>
                <a:schemeClr val="dk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Commit: </a:t>
            </a:r>
            <a:r>
              <a:rPr lang="en" sz="1600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Sends changes of a repository to the cloud</a:t>
            </a:r>
            <a:endParaRPr sz="1600" dirty="0">
              <a:solidFill>
                <a:schemeClr val="dk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 </a:t>
            </a:r>
            <a:endParaRPr sz="1800" dirty="0">
              <a:solidFill>
                <a:schemeClr val="dk2"/>
              </a:solidFill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1613" y="657680"/>
            <a:ext cx="4219087" cy="2939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Best Practices for Collaborative Coding with Git</a:t>
            </a:r>
            <a:endParaRPr dirty="0"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311700" y="1128875"/>
            <a:ext cx="8256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bg2"/>
              </a:buClr>
            </a:pPr>
            <a:r>
              <a:rPr lang="en" sz="1600" dirty="0">
                <a:solidFill>
                  <a:schemeClr val="bg2"/>
                </a:solidFill>
              </a:rPr>
              <a:t>Fetch before starting any session </a:t>
            </a:r>
            <a:endParaRPr sz="1600" dirty="0">
              <a:solidFill>
                <a:schemeClr val="bg2"/>
              </a:solidFill>
            </a:endParaRPr>
          </a:p>
          <a:p>
            <a:pPr>
              <a:buClr>
                <a:schemeClr val="bg2"/>
              </a:buClr>
            </a:pPr>
            <a:r>
              <a:rPr lang="en" sz="1600" dirty="0">
                <a:solidFill>
                  <a:schemeClr val="bg2"/>
                </a:solidFill>
              </a:rPr>
              <a:t>Work in branches </a:t>
            </a:r>
            <a:endParaRPr sz="1600" dirty="0">
              <a:solidFill>
                <a:schemeClr val="bg2"/>
              </a:solidFill>
            </a:endParaRPr>
          </a:p>
          <a:p>
            <a:pPr>
              <a:buClr>
                <a:schemeClr val="bg2"/>
              </a:buClr>
            </a:pPr>
            <a:r>
              <a:rPr lang="en" sz="1600" dirty="0">
                <a:solidFill>
                  <a:schemeClr val="bg2"/>
                </a:solidFill>
              </a:rPr>
              <a:t>Make a pull request to integrate changes to main branch</a:t>
            </a:r>
          </a:p>
          <a:p>
            <a:pPr>
              <a:buClr>
                <a:schemeClr val="bg2"/>
              </a:buClr>
            </a:pPr>
            <a:endParaRPr lang="en" dirty="0">
              <a:solidFill>
                <a:schemeClr val="bg2"/>
              </a:solidFill>
            </a:endParaRPr>
          </a:p>
          <a:p>
            <a:pPr marL="114300" indent="0">
              <a:buClr>
                <a:schemeClr val="bg2"/>
              </a:buClr>
              <a:buNone/>
            </a:pPr>
            <a:r>
              <a:rPr lang="en" sz="1600" b="1" dirty="0">
                <a:solidFill>
                  <a:schemeClr val="bg2"/>
                </a:solidFill>
              </a:rPr>
              <a:t>Please open </a:t>
            </a:r>
            <a:r>
              <a:rPr lang="en" sz="1600" b="1" dirty="0" err="1">
                <a:solidFill>
                  <a:schemeClr val="bg2"/>
                </a:solidFill>
              </a:rPr>
              <a:t>setup_instructions.md</a:t>
            </a:r>
            <a:r>
              <a:rPr lang="en" sz="1600" b="1" dirty="0">
                <a:solidFill>
                  <a:schemeClr val="bg2"/>
                </a:solidFill>
              </a:rPr>
              <a:t> and begin setting up your workflow.</a:t>
            </a:r>
          </a:p>
          <a:p>
            <a:pPr marL="114300" indent="0">
              <a:buClr>
                <a:schemeClr val="bg2"/>
              </a:buClr>
              <a:buNone/>
            </a:pPr>
            <a:endParaRPr lang="en" sz="1600" dirty="0">
              <a:solidFill>
                <a:schemeClr val="bg2"/>
              </a:solidFill>
            </a:endParaRPr>
          </a:p>
          <a:p>
            <a:pPr marL="114300" indent="0">
              <a:buClr>
                <a:schemeClr val="bg2"/>
              </a:buClr>
              <a:buNone/>
            </a:pPr>
            <a:r>
              <a:rPr lang="en" sz="1600" i="1" dirty="0">
                <a:solidFill>
                  <a:schemeClr val="bg2"/>
                </a:solidFill>
              </a:rPr>
              <a:t>You can also refer to /resources/</a:t>
            </a:r>
            <a:r>
              <a:rPr lang="en" sz="1600" i="1" dirty="0" err="1">
                <a:solidFill>
                  <a:schemeClr val="bg2"/>
                </a:solidFill>
              </a:rPr>
              <a:t>github_workshop_workflow.md</a:t>
            </a:r>
            <a:r>
              <a:rPr lang="en" sz="1600" i="1" dirty="0">
                <a:solidFill>
                  <a:schemeClr val="bg2"/>
                </a:solidFill>
              </a:rPr>
              <a:t> </a:t>
            </a:r>
            <a:r>
              <a:rPr lang="en-US" sz="1600" i="1" dirty="0">
                <a:solidFill>
                  <a:schemeClr val="bg2"/>
                </a:solidFill>
              </a:rPr>
              <a:t>for more tips!</a:t>
            </a:r>
            <a:endParaRPr sz="1600" i="1" dirty="0">
              <a:solidFill>
                <a:schemeClr val="bg2"/>
              </a:solidFill>
            </a:endParaRP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dirty="0">
                <a:solidFill>
                  <a:schemeClr val="bg2"/>
                </a:solidFill>
              </a:rPr>
              <a:t> </a:t>
            </a:r>
            <a:endParaRPr sz="16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" name="Google Shape;68;p15" title="Screenshot 2025-06-24 at 2.57.4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2250" y="744569"/>
            <a:ext cx="9144003" cy="30718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Google Shape;69;p15"/>
          <p:cNvCxnSpPr/>
          <p:nvPr/>
        </p:nvCxnSpPr>
        <p:spPr>
          <a:xfrm>
            <a:off x="6326750" y="500925"/>
            <a:ext cx="979200" cy="12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" name="Google Shape;70;p15"/>
          <p:cNvSpPr txBox="1"/>
          <p:nvPr/>
        </p:nvSpPr>
        <p:spPr>
          <a:xfrm>
            <a:off x="4126300" y="87975"/>
            <a:ext cx="2749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arenR"/>
            </a:pPr>
            <a:r>
              <a:rPr lang="en" sz="180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Click on this to fork</a:t>
            </a:r>
            <a:endParaRPr sz="1800">
              <a:solidFill>
                <a:schemeClr val="dk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subTitle" idx="1"/>
          </p:nvPr>
        </p:nvSpPr>
        <p:spPr>
          <a:xfrm>
            <a:off x="471000" y="444875"/>
            <a:ext cx="2345700" cy="16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2) Under code  copy this URL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76" name="Google Shape;76;p16" title="Screenshot 2025-06-24 at 3.04.0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3525" y="129275"/>
            <a:ext cx="5911549" cy="4760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p16"/>
          <p:cNvCxnSpPr/>
          <p:nvPr/>
        </p:nvCxnSpPr>
        <p:spPr>
          <a:xfrm>
            <a:off x="2309300" y="1539200"/>
            <a:ext cx="1463100" cy="80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" name="Google Shape;84;p17" title="Screenshot 2025-06-24 at 3.05.1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75" y="433800"/>
            <a:ext cx="8782050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" name="Google Shape;90;p18" title="Screenshot 2025-06-24 at 3.08.2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73" y="1126400"/>
            <a:ext cx="9144003" cy="27994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Google Shape;91;p18"/>
          <p:cNvCxnSpPr/>
          <p:nvPr/>
        </p:nvCxnSpPr>
        <p:spPr>
          <a:xfrm flipH="1">
            <a:off x="4232475" y="695600"/>
            <a:ext cx="879000" cy="43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2" name="Google Shape;92;p18"/>
          <p:cNvSpPr txBox="1"/>
          <p:nvPr/>
        </p:nvSpPr>
        <p:spPr>
          <a:xfrm>
            <a:off x="4381081" y="217750"/>
            <a:ext cx="4451294" cy="8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Click this before starting any work session</a:t>
            </a:r>
            <a:endParaRPr sz="1800">
              <a:solidFill>
                <a:schemeClr val="dk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2531579" y="4356658"/>
            <a:ext cx="5618721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Commit changes before finishing work session </a:t>
            </a:r>
            <a:endParaRPr sz="1800" dirty="0">
              <a:solidFill>
                <a:schemeClr val="dk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94" name="Google Shape;94;p18"/>
          <p:cNvCxnSpPr/>
          <p:nvPr/>
        </p:nvCxnSpPr>
        <p:spPr>
          <a:xfrm rot="10800000">
            <a:off x="1333979" y="4045041"/>
            <a:ext cx="1197600" cy="54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>
          <a:extLst>
            <a:ext uri="{FF2B5EF4-FFF2-40B4-BE49-F238E27FC236}">
              <a16:creationId xmlns:a16="http://schemas.microsoft.com/office/drawing/2014/main" id="{5B8962F9-B5EB-F1C4-F5E5-7D54BF61A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9">
            <a:extLst>
              <a:ext uri="{FF2B5EF4-FFF2-40B4-BE49-F238E27FC236}">
                <a16:creationId xmlns:a16="http://schemas.microsoft.com/office/drawing/2014/main" id="{B0948EFD-A494-DEF5-13DC-B42504D458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260050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Let’s Start Coding!</a:t>
            </a:r>
            <a:br>
              <a:rPr lang="en" i="1" dirty="0"/>
            </a:br>
            <a:r>
              <a:rPr lang="en" i="1" dirty="0"/>
              <a:t>Script 1 – Data Processing in R</a:t>
            </a:r>
            <a:endParaRPr i="1" dirty="0"/>
          </a:p>
        </p:txBody>
      </p:sp>
      <p:sp>
        <p:nvSpPr>
          <p:cNvPr id="438" name="Google Shape;438;p39">
            <a:extLst>
              <a:ext uri="{FF2B5EF4-FFF2-40B4-BE49-F238E27FC236}">
                <a16:creationId xmlns:a16="http://schemas.microsoft.com/office/drawing/2014/main" id="{FE56E01D-BD4F-B28E-CF4B-EBD3416F7EC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3078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818D7-CFFA-23EF-CF3A-801012993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04937ECB-3EE4-3D06-EDB8-CD188DE83B11}"/>
              </a:ext>
            </a:extLst>
          </p:cNvPr>
          <p:cNvSpPr/>
          <p:nvPr/>
        </p:nvSpPr>
        <p:spPr>
          <a:xfrm>
            <a:off x="4407091" y="1116275"/>
            <a:ext cx="4567697" cy="1695449"/>
          </a:xfrm>
          <a:custGeom>
            <a:avLst/>
            <a:gdLst/>
            <a:ahLst/>
            <a:cxnLst/>
            <a:rect l="l" t="t" r="r" b="b"/>
            <a:pathLst>
              <a:path w="9135394" h="5163254">
                <a:moveTo>
                  <a:pt x="0" y="0"/>
                </a:moveTo>
                <a:lnTo>
                  <a:pt x="9135394" y="0"/>
                </a:lnTo>
                <a:lnTo>
                  <a:pt x="9135394" y="5163254"/>
                </a:lnTo>
                <a:lnTo>
                  <a:pt x="0" y="5163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2272" r="-40" b="-52267"/>
            </a:stretch>
          </a:blipFill>
        </p:spPr>
        <p:txBody>
          <a:bodyPr/>
          <a:lstStyle/>
          <a:p>
            <a:endParaRPr lang="en-US" sz="70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BE28275-42AB-73A1-D873-0332E1E43641}"/>
              </a:ext>
            </a:extLst>
          </p:cNvPr>
          <p:cNvSpPr/>
          <p:nvPr/>
        </p:nvSpPr>
        <p:spPr>
          <a:xfrm>
            <a:off x="4411573" y="2835758"/>
            <a:ext cx="4572000" cy="1695449"/>
          </a:xfrm>
          <a:custGeom>
            <a:avLst/>
            <a:gdLst/>
            <a:ahLst/>
            <a:cxnLst/>
            <a:rect l="l" t="t" r="r" b="b"/>
            <a:pathLst>
              <a:path w="9144000" h="5074920">
                <a:moveTo>
                  <a:pt x="0" y="0"/>
                </a:moveTo>
                <a:lnTo>
                  <a:pt x="9144000" y="0"/>
                </a:lnTo>
                <a:lnTo>
                  <a:pt x="9144000" y="5074920"/>
                </a:lnTo>
                <a:lnTo>
                  <a:pt x="0" y="50749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1" b="-49664"/>
            </a:stretch>
          </a:blipFill>
        </p:spPr>
        <p:txBody>
          <a:bodyPr/>
          <a:lstStyle/>
          <a:p>
            <a:endParaRPr lang="en-US" sz="700" dirty="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DFAC031-7AF3-CE82-A2E0-62718D463B5A}"/>
              </a:ext>
            </a:extLst>
          </p:cNvPr>
          <p:cNvSpPr txBox="1"/>
          <p:nvPr/>
        </p:nvSpPr>
        <p:spPr>
          <a:xfrm>
            <a:off x="6227670" y="2499250"/>
            <a:ext cx="509030" cy="26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b="1" dirty="0">
                <a:latin typeface="Libre Franklin Bold"/>
                <a:ea typeface="Libre Franklin Bold"/>
                <a:cs typeface="Libre Franklin Bold"/>
                <a:sym typeface="Libre Franklin Bold"/>
              </a:rPr>
              <a:t>2021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0A80666-1729-1077-583B-1398F64C74D8}"/>
              </a:ext>
            </a:extLst>
          </p:cNvPr>
          <p:cNvSpPr txBox="1"/>
          <p:nvPr/>
        </p:nvSpPr>
        <p:spPr>
          <a:xfrm>
            <a:off x="6227670" y="4210050"/>
            <a:ext cx="555948" cy="26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b="1" dirty="0">
                <a:latin typeface="Libre Franklin Bold"/>
                <a:ea typeface="Libre Franklin Bold"/>
                <a:cs typeface="Libre Franklin Bold"/>
                <a:sym typeface="Libre Franklin Bold"/>
              </a:rPr>
              <a:t>2050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C09FD0E-9199-9479-CD6C-65C906658DFA}"/>
              </a:ext>
            </a:extLst>
          </p:cNvPr>
          <p:cNvSpPr txBox="1"/>
          <p:nvPr/>
        </p:nvSpPr>
        <p:spPr>
          <a:xfrm>
            <a:off x="510047" y="594428"/>
            <a:ext cx="8123906" cy="26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20"/>
              </a:lnSpc>
            </a:pPr>
            <a:r>
              <a:rPr lang="en-US" sz="2800" b="1" dirty="0">
                <a:latin typeface="Raleway" pitchFamily="2" charset="77"/>
                <a:ea typeface="Aileron Heavy"/>
                <a:cs typeface="Aileron Heavy"/>
                <a:sym typeface="Aileron Heavy"/>
              </a:rPr>
              <a:t>Burden of disease attributable to AMR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FDA10620-81F4-4FB0-BCE3-60923428492E}"/>
              </a:ext>
            </a:extLst>
          </p:cNvPr>
          <p:cNvSpPr txBox="1"/>
          <p:nvPr/>
        </p:nvSpPr>
        <p:spPr>
          <a:xfrm>
            <a:off x="5154842" y="4701360"/>
            <a:ext cx="3257550" cy="118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80"/>
              </a:lnSpc>
              <a:spcBef>
                <a:spcPct val="0"/>
              </a:spcBef>
            </a:pPr>
            <a:r>
              <a:rPr lang="en-US" sz="700" dirty="0">
                <a:latin typeface="Libre Franklin Light"/>
                <a:ea typeface="Libre Franklin Light"/>
                <a:cs typeface="Libre Franklin Light"/>
                <a:sym typeface="Libre Franklin Light"/>
              </a:rPr>
              <a:t>GBD 2021 Antimicrobial Resistance Collaborators, 2024,</a:t>
            </a:r>
            <a:r>
              <a:rPr lang="en-US" sz="700" i="1" dirty="0">
                <a:latin typeface="Libre Franklin Light"/>
                <a:ea typeface="Libre Franklin Light"/>
                <a:cs typeface="Libre Franklin Light"/>
                <a:sym typeface="Libre Franklin Light"/>
              </a:rPr>
              <a:t>The Lancet</a:t>
            </a:r>
            <a:endParaRPr lang="en-US" sz="700" dirty="0"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1E65FE21-5449-1FEA-642F-92689360FAF0}"/>
              </a:ext>
            </a:extLst>
          </p:cNvPr>
          <p:cNvSpPr txBox="1"/>
          <p:nvPr/>
        </p:nvSpPr>
        <p:spPr>
          <a:xfrm>
            <a:off x="510047" y="1116275"/>
            <a:ext cx="3855347" cy="18417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14000"/>
              </a:lnSpc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Bold"/>
                <a:sym typeface="Libre Franklin Bold"/>
              </a:rPr>
              <a:t>Primary pathogens driving AMR mortality include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Bold"/>
                <a:sym typeface="Libre Franklin Bold"/>
              </a:rPr>
              <a:t>extended-spectrum beta-lactamase (ESBL) producing enteric (gut) bacteria:</a:t>
            </a:r>
          </a:p>
          <a:p>
            <a:pPr marL="194311" lvl="1" indent="-97156">
              <a:lnSpc>
                <a:spcPct val="114000"/>
              </a:lnSpc>
              <a:buFont typeface="Arial"/>
              <a:buChar char="•"/>
            </a:pPr>
            <a:r>
              <a:rPr lang="en-US" sz="1200" i="1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 Italics"/>
                <a:sym typeface="Libre Franklin Light Italics"/>
              </a:rPr>
              <a:t>E. coli </a:t>
            </a:r>
          </a:p>
          <a:p>
            <a:pPr marL="194311" lvl="1" indent="-97156">
              <a:lnSpc>
                <a:spcPct val="114000"/>
              </a:lnSpc>
              <a:buFont typeface="Arial"/>
              <a:buChar char="•"/>
            </a:pPr>
            <a:r>
              <a:rPr lang="en-US" sz="1200" i="1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 Italics"/>
                <a:sym typeface="Libre Franklin Light Italics"/>
              </a:rPr>
              <a:t>A. baumannii</a:t>
            </a:r>
          </a:p>
          <a:p>
            <a:pPr marL="194311" lvl="1" indent="-97156">
              <a:lnSpc>
                <a:spcPct val="114000"/>
              </a:lnSpc>
              <a:buFont typeface="Arial"/>
              <a:buChar char="•"/>
            </a:pPr>
            <a:r>
              <a:rPr lang="en-US" sz="1200" i="1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 Italics"/>
                <a:sym typeface="Libre Franklin Light Italics"/>
              </a:rPr>
              <a:t>K. pneumoniae</a:t>
            </a:r>
          </a:p>
          <a:p>
            <a:pPr marL="194311" lvl="1" indent="-97156">
              <a:lnSpc>
                <a:spcPct val="114000"/>
              </a:lnSpc>
              <a:buFont typeface="Arial"/>
              <a:buChar char="•"/>
            </a:pPr>
            <a:r>
              <a:rPr lang="en-US" sz="1200" i="1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 Italics"/>
                <a:sym typeface="Libre Franklin Light Italics"/>
              </a:rPr>
              <a:t>P. aeruginosa</a:t>
            </a:r>
          </a:p>
          <a:p>
            <a:pPr algn="l">
              <a:lnSpc>
                <a:spcPct val="114000"/>
              </a:lnSpc>
            </a:pPr>
            <a:endParaRPr lang="en-US" i="1" dirty="0">
              <a:latin typeface="Source Sans Pro" panose="020B0503030403020204" pitchFamily="34" charset="0"/>
              <a:ea typeface="Source Sans Pro" panose="020B0503030403020204" pitchFamily="34" charset="0"/>
              <a:cs typeface="Libre Franklin Light Italics"/>
              <a:sym typeface="Libre Franklin Light Italics"/>
            </a:endParaRPr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D3AD5BCF-E056-75A7-BDB6-A8D220D06429}"/>
              </a:ext>
            </a:extLst>
          </p:cNvPr>
          <p:cNvSpPr/>
          <p:nvPr/>
        </p:nvSpPr>
        <p:spPr>
          <a:xfrm>
            <a:off x="510047" y="3077484"/>
            <a:ext cx="3458667" cy="949741"/>
          </a:xfrm>
          <a:custGeom>
            <a:avLst/>
            <a:gdLst/>
            <a:ahLst/>
            <a:cxnLst/>
            <a:rect l="l" t="t" r="r" b="b"/>
            <a:pathLst>
              <a:path w="10776591" h="2980016">
                <a:moveTo>
                  <a:pt x="0" y="0"/>
                </a:moveTo>
                <a:lnTo>
                  <a:pt x="10776591" y="0"/>
                </a:lnTo>
                <a:lnTo>
                  <a:pt x="10776591" y="2980016"/>
                </a:lnTo>
                <a:lnTo>
                  <a:pt x="0" y="29800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56" t="-48144" r="-2109" b="-42733"/>
            </a:stretch>
          </a:blipFill>
        </p:spPr>
        <p:txBody>
          <a:bodyPr/>
          <a:lstStyle/>
          <a:p>
            <a:endParaRPr lang="en-US" sz="700"/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C1F6906E-9BB6-FA51-7BB2-2AF7BC4054A8}"/>
              </a:ext>
            </a:extLst>
          </p:cNvPr>
          <p:cNvSpPr txBox="1"/>
          <p:nvPr/>
        </p:nvSpPr>
        <p:spPr>
          <a:xfrm>
            <a:off x="379419" y="3968202"/>
            <a:ext cx="723900" cy="118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80"/>
              </a:lnSpc>
              <a:spcBef>
                <a:spcPct val="0"/>
              </a:spcBef>
            </a:pPr>
            <a:r>
              <a:rPr lang="en-US" sz="700" dirty="0">
                <a:latin typeface="Libre Franklin Light"/>
                <a:ea typeface="Libre Franklin Light"/>
                <a:cs typeface="Libre Franklin Light"/>
                <a:sym typeface="Libre Franklin Light"/>
              </a:rPr>
              <a:t>CDC</a:t>
            </a:r>
          </a:p>
        </p:txBody>
      </p:sp>
    </p:spTree>
    <p:extLst>
      <p:ext uri="{BB962C8B-B14F-4D97-AF65-F5344CB8AC3E}">
        <p14:creationId xmlns:p14="http://schemas.microsoft.com/office/powerpoint/2010/main" val="113445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 animBg="1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F873C2FB-ECDB-0147-EE26-6B0195DEA373}"/>
              </a:ext>
            </a:extLst>
          </p:cNvPr>
          <p:cNvSpPr/>
          <p:nvPr/>
        </p:nvSpPr>
        <p:spPr>
          <a:xfrm>
            <a:off x="4361946" y="1052516"/>
            <a:ext cx="4276310" cy="3318783"/>
          </a:xfrm>
          <a:custGeom>
            <a:avLst/>
            <a:gdLst/>
            <a:ahLst/>
            <a:cxnLst/>
            <a:rect l="l" t="t" r="r" b="b"/>
            <a:pathLst>
              <a:path w="8552619" h="6637566">
                <a:moveTo>
                  <a:pt x="0" y="0"/>
                </a:moveTo>
                <a:lnTo>
                  <a:pt x="8552619" y="0"/>
                </a:lnTo>
                <a:lnTo>
                  <a:pt x="8552619" y="6637566"/>
                </a:lnTo>
                <a:lnTo>
                  <a:pt x="0" y="66375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00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ED0532A-4651-3B76-77BB-D84E4F3F5A22}"/>
              </a:ext>
            </a:extLst>
          </p:cNvPr>
          <p:cNvSpPr txBox="1"/>
          <p:nvPr/>
        </p:nvSpPr>
        <p:spPr>
          <a:xfrm>
            <a:off x="6449345" y="4461787"/>
            <a:ext cx="2504156" cy="129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  <a:spcBef>
                <a:spcPct val="0"/>
              </a:spcBef>
            </a:pPr>
            <a:r>
              <a:rPr lang="en-US" sz="700" dirty="0">
                <a:latin typeface="Libre Franklin Light"/>
                <a:ea typeface="Libre Franklin Light"/>
                <a:cs typeface="Libre Franklin Light"/>
                <a:sym typeface="Libre Franklin Light"/>
              </a:rPr>
              <a:t>Walsch et al. 2018, </a:t>
            </a:r>
            <a:r>
              <a:rPr lang="en-US" sz="700" i="1" dirty="0">
                <a:latin typeface="Libre Franklin Light Italics"/>
                <a:ea typeface="Libre Franklin Light Italics"/>
                <a:cs typeface="Libre Franklin Light Italics"/>
                <a:sym typeface="Libre Franklin Light Italics"/>
              </a:rPr>
              <a:t>Nature Microbiology</a:t>
            </a:r>
          </a:p>
        </p:txBody>
      </p:sp>
      <p:sp>
        <p:nvSpPr>
          <p:cNvPr id="5" name="Freeform 5"/>
          <p:cNvSpPr/>
          <p:nvPr/>
        </p:nvSpPr>
        <p:spPr>
          <a:xfrm>
            <a:off x="514350" y="1927915"/>
            <a:ext cx="3821863" cy="2358335"/>
          </a:xfrm>
          <a:custGeom>
            <a:avLst/>
            <a:gdLst/>
            <a:ahLst/>
            <a:cxnLst/>
            <a:rect l="l" t="t" r="r" b="b"/>
            <a:pathLst>
              <a:path w="6551994" h="4094997">
                <a:moveTo>
                  <a:pt x="0" y="0"/>
                </a:moveTo>
                <a:lnTo>
                  <a:pt x="6551994" y="0"/>
                </a:lnTo>
                <a:lnTo>
                  <a:pt x="6551994" y="4094997"/>
                </a:lnTo>
                <a:lnTo>
                  <a:pt x="0" y="40949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700"/>
          </a:p>
        </p:txBody>
      </p:sp>
      <p:sp>
        <p:nvSpPr>
          <p:cNvPr id="9" name="TextBox 9"/>
          <p:cNvSpPr txBox="1"/>
          <p:nvPr/>
        </p:nvSpPr>
        <p:spPr>
          <a:xfrm>
            <a:off x="1900987" y="4399510"/>
            <a:ext cx="1123950" cy="127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  <a:spcBef>
                <a:spcPct val="0"/>
              </a:spcBef>
            </a:pPr>
            <a:r>
              <a:rPr lang="en-US" sz="700">
                <a:latin typeface="Libre Franklin Light"/>
                <a:ea typeface="Libre Franklin Light"/>
                <a:cs typeface="Libre Franklin Light"/>
                <a:sym typeface="Libre Franklin Light"/>
                <a:hlinkClick r:id="rId4" tooltip="https://www.researchgate.net/profile/Katarzyna-Nowak?_tp=eyJjb250ZXh0Ijp7ImZpcnN0UGFnZSI6Il9kaXJlY3QiLCJwYWdlIjoiX2RpcmVjdCJ9fQ"/>
              </a:rPr>
              <a:t>Katarzyna Nowak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6487" y="1203474"/>
            <a:ext cx="4939334" cy="544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7156" lvl="1">
              <a:lnSpc>
                <a:spcPct val="114000"/>
              </a:lnSpc>
            </a:pPr>
            <a:r>
              <a:rPr lang="en-US" sz="1600" b="1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One Health </a:t>
            </a: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(interconnectedness of animals, humans, and the environment)</a:t>
            </a:r>
          </a:p>
        </p:txBody>
      </p:sp>
      <p:sp>
        <p:nvSpPr>
          <p:cNvPr id="14" name="Google Shape;90;p14">
            <a:extLst>
              <a:ext uri="{FF2B5EF4-FFF2-40B4-BE49-F238E27FC236}">
                <a16:creationId xmlns:a16="http://schemas.microsoft.com/office/drawing/2014/main" id="{B21C1EF1-C5D9-1E49-20BB-563BEFACC3D9}"/>
              </a:ext>
            </a:extLst>
          </p:cNvPr>
          <p:cNvSpPr/>
          <p:nvPr/>
        </p:nvSpPr>
        <p:spPr>
          <a:xfrm>
            <a:off x="4336213" y="3486150"/>
            <a:ext cx="1616093" cy="927883"/>
          </a:xfrm>
          <a:prstGeom prst="rect">
            <a:avLst/>
          </a:prstGeom>
          <a:noFill/>
          <a:ln w="5715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/>
            <a:endParaRPr sz="7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83FA2D5B-6EEA-7483-DF29-B02A22F3CB5C}"/>
              </a:ext>
            </a:extLst>
          </p:cNvPr>
          <p:cNvSpPr txBox="1"/>
          <p:nvPr/>
        </p:nvSpPr>
        <p:spPr>
          <a:xfrm>
            <a:off x="510047" y="594428"/>
            <a:ext cx="8123906" cy="26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20"/>
              </a:lnSpc>
            </a:pPr>
            <a:r>
              <a:rPr lang="en-US" sz="2800" b="1" dirty="0">
                <a:latin typeface="Raleway" pitchFamily="2" charset="77"/>
                <a:ea typeface="Aileron Heavy"/>
                <a:cs typeface="Aileron Heavy"/>
                <a:sym typeface="Aileron Heavy"/>
              </a:rPr>
              <a:t>Drivers of AMR and pathogen transmission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FC9EB-F7BD-4068-E912-2B6E07615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21687E74-2CD7-8F49-8C82-3C47DAB52260}"/>
              </a:ext>
            </a:extLst>
          </p:cNvPr>
          <p:cNvSpPr/>
          <p:nvPr/>
        </p:nvSpPr>
        <p:spPr>
          <a:xfrm>
            <a:off x="6582266" y="0"/>
            <a:ext cx="3429000" cy="51435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8000"/>
            </a:blip>
            <a:stretch>
              <a:fillRect/>
            </a:stretch>
          </a:blipFill>
        </p:spPr>
        <p:txBody>
          <a:bodyPr/>
          <a:lstStyle/>
          <a:p>
            <a:endParaRPr lang="en-US" sz="700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E953B60C-6816-49F2-8119-4ABF3C36457D}"/>
              </a:ext>
            </a:extLst>
          </p:cNvPr>
          <p:cNvGrpSpPr/>
          <p:nvPr/>
        </p:nvGrpSpPr>
        <p:grpSpPr>
          <a:xfrm>
            <a:off x="514350" y="1508237"/>
            <a:ext cx="1334766" cy="1624874"/>
            <a:chOff x="0" y="-19051"/>
            <a:chExt cx="3559375" cy="4332994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922DBA7-15D0-7E75-E27D-5A5E0F5B3C47}"/>
                </a:ext>
              </a:extLst>
            </p:cNvPr>
            <p:cNvSpPr txBox="1"/>
            <p:nvPr/>
          </p:nvSpPr>
          <p:spPr>
            <a:xfrm>
              <a:off x="0" y="866847"/>
              <a:ext cx="3559375" cy="34470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1200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Light"/>
                  <a:sym typeface="Libre Franklin Light"/>
                </a:rPr>
                <a:t>Growth promotion, infection prevention </a:t>
              </a:r>
            </a:p>
            <a:p>
              <a:r>
                <a:rPr lang="en-US" sz="1200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Light"/>
                  <a:sym typeface="Libre Franklin Light"/>
                </a:rPr>
                <a:t>&amp; control</a:t>
              </a:r>
            </a:p>
            <a:p>
              <a:endParaRPr lang="en-US" sz="1200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endParaRPr>
            </a:p>
            <a:p>
              <a:r>
                <a:rPr lang="en-US" sz="1200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Light"/>
                  <a:sym typeface="Libre Franklin Light"/>
                </a:rPr>
                <a:t>Often put in feed at low doses for </a:t>
              </a:r>
              <a:r>
                <a:rPr lang="en-US" sz="1200" b="1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Light Bold"/>
                  <a:sym typeface="Libre Franklin Light Bold"/>
                </a:rPr>
                <a:t>non-therapeutic uses</a:t>
              </a: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B481574-850B-2F75-7ADC-5E7E80645262}"/>
                </a:ext>
              </a:extLst>
            </p:cNvPr>
            <p:cNvSpPr txBox="1"/>
            <p:nvPr/>
          </p:nvSpPr>
          <p:spPr>
            <a:xfrm>
              <a:off x="0" y="-19051"/>
              <a:ext cx="3559375" cy="656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1600" b="1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Medium Bold"/>
                  <a:sym typeface="Libre Franklin Medium Bold"/>
                </a:rPr>
                <a:t>Purpose</a:t>
              </a:r>
              <a:endParaRPr lang="en-US" sz="1200" b="1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Medium Bold"/>
                <a:sym typeface="Libre Franklin Medium Bold"/>
              </a:endParaRPr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5E39DE5D-5FB1-0D06-7F83-34F7BDDA0210}"/>
              </a:ext>
            </a:extLst>
          </p:cNvPr>
          <p:cNvGrpSpPr/>
          <p:nvPr/>
        </p:nvGrpSpPr>
        <p:grpSpPr>
          <a:xfrm>
            <a:off x="2212125" y="1508237"/>
            <a:ext cx="2199449" cy="2188395"/>
            <a:chOff x="0" y="-19049"/>
            <a:chExt cx="5865195" cy="5835720"/>
          </a:xfrm>
        </p:grpSpPr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F15345FD-C932-649D-4D92-F92DA97C4648}"/>
                </a:ext>
              </a:extLst>
            </p:cNvPr>
            <p:cNvSpPr txBox="1"/>
            <p:nvPr/>
          </p:nvSpPr>
          <p:spPr>
            <a:xfrm>
              <a:off x="3" y="892247"/>
              <a:ext cx="5590803" cy="49244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1200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Light"/>
                  <a:sym typeface="Libre Franklin Light"/>
                </a:rPr>
                <a:t>Only recently regulated in U.S. &amp; Europe, policies are weak</a:t>
              </a:r>
            </a:p>
            <a:p>
              <a:r>
                <a:rPr lang="en-US" sz="1200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Light"/>
                  <a:sym typeface="Libre Franklin Light"/>
                </a:rPr>
                <a:t> </a:t>
              </a:r>
            </a:p>
            <a:p>
              <a:r>
                <a:rPr lang="en-US" sz="1200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Light"/>
                  <a:sym typeface="Libre Franklin Light"/>
                </a:rPr>
                <a:t>Unregulated in many </a:t>
              </a:r>
              <a:r>
                <a:rPr lang="en-US" sz="1200" b="1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Light Bold"/>
                  <a:sym typeface="Libre Franklin Light Bold"/>
                </a:rPr>
                <a:t>LMICs (low-/middle-income countries)</a:t>
              </a:r>
            </a:p>
            <a:p>
              <a:endParaRPr lang="en-US" sz="1200" u="sng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 Bold"/>
                <a:sym typeface="Libre Franklin Light Bold"/>
              </a:endParaRPr>
            </a:p>
            <a:p>
              <a:r>
                <a:rPr lang="en-US" sz="1200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Light"/>
                  <a:sym typeface="Libre Franklin Light"/>
                </a:rPr>
                <a:t>Important antibiotics for human medicine are used to raise livestock &amp; poultry</a:t>
              </a: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F59F6A19-B86D-F66F-1711-43FB65B7F562}"/>
                </a:ext>
              </a:extLst>
            </p:cNvPr>
            <p:cNvSpPr txBox="1"/>
            <p:nvPr/>
          </p:nvSpPr>
          <p:spPr>
            <a:xfrm>
              <a:off x="0" y="-19049"/>
              <a:ext cx="5865195" cy="656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1600" b="1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Medium Bold"/>
                  <a:sym typeface="Libre Franklin Medium Bold"/>
                </a:rPr>
                <a:t>Policy</a:t>
              </a:r>
              <a:endParaRPr lang="en-US" sz="1200" b="1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Medium Bold"/>
                <a:sym typeface="Libre Franklin Medium Bold"/>
              </a:endParaRP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27364E2C-5FBA-38C3-1153-3BC0C4EB7309}"/>
              </a:ext>
            </a:extLst>
          </p:cNvPr>
          <p:cNvGrpSpPr/>
          <p:nvPr/>
        </p:nvGrpSpPr>
        <p:grpSpPr>
          <a:xfrm>
            <a:off x="4610100" y="1508237"/>
            <a:ext cx="1815401" cy="1819483"/>
            <a:chOff x="0" y="-19051"/>
            <a:chExt cx="4841068" cy="4851952"/>
          </a:xfrm>
        </p:grpSpPr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AC314832-3E9F-9B75-DD47-1E8B685A4C0D}"/>
                </a:ext>
              </a:extLst>
            </p:cNvPr>
            <p:cNvSpPr txBox="1"/>
            <p:nvPr/>
          </p:nvSpPr>
          <p:spPr>
            <a:xfrm>
              <a:off x="0" y="-19051"/>
              <a:ext cx="4841068" cy="656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1600" b="1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Medium Bold"/>
                  <a:sym typeface="Libre Franklin Medium Bold"/>
                </a:rPr>
                <a:t>Outcome</a:t>
              </a:r>
              <a:endParaRPr lang="en-US" sz="1200" b="1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Medium Bold"/>
                <a:sym typeface="Libre Franklin Medium Bold"/>
              </a:endParaRP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1B73AA63-7C8A-6166-80D4-6402D28C1CED}"/>
                </a:ext>
              </a:extLst>
            </p:cNvPr>
            <p:cNvSpPr txBox="1"/>
            <p:nvPr/>
          </p:nvSpPr>
          <p:spPr>
            <a:xfrm>
              <a:off x="0" y="893362"/>
              <a:ext cx="4841068" cy="39395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1200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Light"/>
                  <a:sym typeface="Libre Franklin Light"/>
                </a:rPr>
                <a:t>Emergence &amp; selection of drug-resistant bacteria</a:t>
              </a:r>
            </a:p>
            <a:p>
              <a:endParaRPr lang="en-US" sz="1200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endParaRPr>
            </a:p>
            <a:p>
              <a:pPr>
                <a:spcBef>
                  <a:spcPct val="0"/>
                </a:spcBef>
              </a:pPr>
              <a:r>
                <a:rPr lang="en-US" sz="1200" b="1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Light Bold"/>
                  <a:sym typeface="Libre Franklin Light Bold"/>
                </a:rPr>
                <a:t>Antibiotic resistant bacteria</a:t>
              </a:r>
              <a:r>
                <a:rPr lang="en-US" sz="1200" b="1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Light"/>
                  <a:sym typeface="Libre Franklin Light"/>
                </a:rPr>
                <a:t> </a:t>
              </a:r>
              <a:r>
                <a:rPr lang="en-US" sz="1200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Light"/>
                  <a:sym typeface="Libre Franklin Light"/>
                </a:rPr>
                <a:t>spread to farmworkers &amp; in environment through manure contamination</a:t>
              </a:r>
            </a:p>
          </p:txBody>
        </p:sp>
      </p:grpSp>
      <p:sp>
        <p:nvSpPr>
          <p:cNvPr id="21" name="TextBox 9">
            <a:extLst>
              <a:ext uri="{FF2B5EF4-FFF2-40B4-BE49-F238E27FC236}">
                <a16:creationId xmlns:a16="http://schemas.microsoft.com/office/drawing/2014/main" id="{B066E251-479F-3E1D-922B-3671DFAE25BA}"/>
              </a:ext>
            </a:extLst>
          </p:cNvPr>
          <p:cNvSpPr txBox="1"/>
          <p:nvPr/>
        </p:nvSpPr>
        <p:spPr>
          <a:xfrm>
            <a:off x="510047" y="389865"/>
            <a:ext cx="8123906" cy="86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800" b="1" dirty="0">
                <a:latin typeface="Raleway" pitchFamily="2" charset="77"/>
                <a:ea typeface="Aileron Heavy"/>
                <a:cs typeface="Aileron Heavy"/>
                <a:sym typeface="Aileron Heavy"/>
              </a:rPr>
              <a:t>Antibiotic use in livestock </a:t>
            </a:r>
          </a:p>
          <a:p>
            <a:r>
              <a:rPr lang="en-US" sz="2800" b="1" dirty="0">
                <a:latin typeface="Raleway" pitchFamily="2" charset="77"/>
                <a:ea typeface="Aileron Heavy"/>
                <a:cs typeface="Aileron Heavy"/>
                <a:sym typeface="Aileron Heavy"/>
              </a:rPr>
              <a:t>and poultry is increasing in LMICs</a:t>
            </a:r>
          </a:p>
        </p:txBody>
      </p:sp>
    </p:spTree>
    <p:extLst>
      <p:ext uri="{BB962C8B-B14F-4D97-AF65-F5344CB8AC3E}">
        <p14:creationId xmlns:p14="http://schemas.microsoft.com/office/powerpoint/2010/main" val="1373007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C0726-4DC2-0729-CE20-436EADD16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4">
            <a:extLst>
              <a:ext uri="{FF2B5EF4-FFF2-40B4-BE49-F238E27FC236}">
                <a16:creationId xmlns:a16="http://schemas.microsoft.com/office/drawing/2014/main" id="{ADFBEFE6-F288-28D4-9FC7-762010209FE3}"/>
              </a:ext>
            </a:extLst>
          </p:cNvPr>
          <p:cNvSpPr/>
          <p:nvPr/>
        </p:nvSpPr>
        <p:spPr>
          <a:xfrm>
            <a:off x="5317669" y="2151146"/>
            <a:ext cx="1748566" cy="2620676"/>
          </a:xfrm>
          <a:custGeom>
            <a:avLst/>
            <a:gdLst/>
            <a:ahLst/>
            <a:cxnLst/>
            <a:rect l="l" t="t" r="r" b="b"/>
            <a:pathLst>
              <a:path w="10871654" h="6441455">
                <a:moveTo>
                  <a:pt x="0" y="0"/>
                </a:moveTo>
                <a:lnTo>
                  <a:pt x="10871654" y="0"/>
                </a:lnTo>
                <a:lnTo>
                  <a:pt x="10871654" y="6441455"/>
                </a:lnTo>
                <a:lnTo>
                  <a:pt x="0" y="64414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" t="-12941" r="-246522" b="-13056"/>
            </a:stretch>
          </a:blipFill>
          <a:ln w="57150">
            <a:noFill/>
          </a:ln>
        </p:spPr>
        <p:txBody>
          <a:bodyPr/>
          <a:lstStyle/>
          <a:p>
            <a:endParaRPr lang="en-US" sz="700" dirty="0"/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8E349FD1-AF7D-BEDB-E4D3-2B3B56841BF2}"/>
              </a:ext>
            </a:extLst>
          </p:cNvPr>
          <p:cNvSpPr txBox="1"/>
          <p:nvPr/>
        </p:nvSpPr>
        <p:spPr>
          <a:xfrm>
            <a:off x="5224884" y="4817604"/>
            <a:ext cx="1995439" cy="129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  <a:spcBef>
                <a:spcPct val="0"/>
              </a:spcBef>
            </a:pPr>
            <a:r>
              <a:rPr lang="en-US" sz="700" dirty="0">
                <a:latin typeface="Libre Franklin Light"/>
                <a:ea typeface="Libre Franklin Light"/>
                <a:cs typeface="Libre Franklin Light"/>
                <a:sym typeface="Libre Franklin Light"/>
              </a:rPr>
              <a:t>Nadimpalli et al. 2020 </a:t>
            </a:r>
            <a:r>
              <a:rPr lang="en-US" sz="700" i="1" dirty="0">
                <a:latin typeface="Libre Franklin Light Italics"/>
                <a:ea typeface="Libre Franklin Light Italics"/>
                <a:cs typeface="Libre Franklin Light Italics"/>
                <a:sym typeface="Libre Franklin Light Italics"/>
              </a:rPr>
              <a:t>Nature Microbiology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41DB61CF-EB72-6FA8-BBB2-EFC631945E7E}"/>
              </a:ext>
            </a:extLst>
          </p:cNvPr>
          <p:cNvSpPr/>
          <p:nvPr/>
        </p:nvSpPr>
        <p:spPr>
          <a:xfrm>
            <a:off x="7034712" y="2151146"/>
            <a:ext cx="1748566" cy="2620676"/>
          </a:xfrm>
          <a:custGeom>
            <a:avLst/>
            <a:gdLst/>
            <a:ahLst/>
            <a:cxnLst/>
            <a:rect l="l" t="t" r="r" b="b"/>
            <a:pathLst>
              <a:path w="10871654" h="6441455">
                <a:moveTo>
                  <a:pt x="0" y="0"/>
                </a:moveTo>
                <a:lnTo>
                  <a:pt x="10871654" y="0"/>
                </a:lnTo>
                <a:lnTo>
                  <a:pt x="10871654" y="6441455"/>
                </a:lnTo>
                <a:lnTo>
                  <a:pt x="0" y="64414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6522" t="-12941" r="-1" b="-13056"/>
            </a:stretch>
          </a:blipFill>
        </p:spPr>
        <p:txBody>
          <a:bodyPr/>
          <a:lstStyle/>
          <a:p>
            <a:endParaRPr lang="en-US" sz="700" dirty="0"/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D96404D1-AFFA-7A5B-7C7A-E4D70E097564}"/>
              </a:ext>
            </a:extLst>
          </p:cNvPr>
          <p:cNvSpPr txBox="1"/>
          <p:nvPr/>
        </p:nvSpPr>
        <p:spPr>
          <a:xfrm>
            <a:off x="501734" y="1027191"/>
            <a:ext cx="3739101" cy="68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7156" lvl="1">
              <a:lnSpc>
                <a:spcPct val="114000"/>
              </a:lnSpc>
            </a:pPr>
            <a:r>
              <a:rPr lang="en-US" sz="1600" b="1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Sociocultural and socioeconomic factors</a:t>
            </a:r>
          </a:p>
          <a:p>
            <a:pPr marL="194311" lvl="1" indent="-97156">
              <a:lnSpc>
                <a:spcPct val="114000"/>
              </a:lnSpc>
              <a:buFont typeface="Arial"/>
              <a:buChar char="•"/>
            </a:pP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Subsistence farming &amp; backyard livestock</a:t>
            </a:r>
          </a:p>
          <a:p>
            <a:pPr marL="194311" lvl="1" indent="-97156">
              <a:lnSpc>
                <a:spcPct val="114000"/>
              </a:lnSpc>
              <a:buFont typeface="Arial"/>
              <a:buChar char="•"/>
            </a:pP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Limited knowledge of indiscriminate use of antibiotics</a:t>
            </a:r>
          </a:p>
        </p:txBody>
      </p:sp>
      <p:pic>
        <p:nvPicPr>
          <p:cNvPr id="5" name="Google Shape;450;p40" title="IMG_3520.HEIC">
            <a:extLst>
              <a:ext uri="{FF2B5EF4-FFF2-40B4-BE49-F238E27FC236}">
                <a16:creationId xmlns:a16="http://schemas.microsoft.com/office/drawing/2014/main" id="{43031B2E-D6E9-F53B-F151-67B8809E4E97}"/>
              </a:ext>
            </a:extLst>
          </p:cNvPr>
          <p:cNvPicPr preferRelativeResize="0"/>
          <p:nvPr/>
        </p:nvPicPr>
        <p:blipFill rotWithShape="1">
          <a:blip r:embed="rId3">
            <a:alphaModFix amt="82000"/>
          </a:blip>
          <a:srcRect l="15128" t="16639" r="27150" b="11236"/>
          <a:stretch/>
        </p:blipFill>
        <p:spPr>
          <a:xfrm>
            <a:off x="3084845" y="2151146"/>
            <a:ext cx="2004788" cy="2620676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0B9795-5801-6306-C9B4-A29E2EEB472B}"/>
              </a:ext>
            </a:extLst>
          </p:cNvPr>
          <p:cNvSpPr txBox="1"/>
          <p:nvPr/>
        </p:nvSpPr>
        <p:spPr>
          <a:xfrm>
            <a:off x="5089633" y="978853"/>
            <a:ext cx="2466374" cy="992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7156" lvl="1">
              <a:lnSpc>
                <a:spcPct val="114000"/>
              </a:lnSpc>
            </a:pPr>
            <a:r>
              <a:rPr lang="en-US" sz="1600" b="1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Environmental factors </a:t>
            </a:r>
          </a:p>
          <a:p>
            <a:pPr marL="194311" lvl="1" indent="-97156">
              <a:lnSpc>
                <a:spcPct val="114000"/>
              </a:lnSpc>
              <a:buFont typeface="Arial"/>
              <a:buChar char="•"/>
            </a:pP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Water, sanitation, hygiene </a:t>
            </a:r>
          </a:p>
          <a:p>
            <a:pPr marL="194311" lvl="1" indent="-97156">
              <a:lnSpc>
                <a:spcPct val="114000"/>
              </a:lnSpc>
              <a:buFont typeface="Arial"/>
              <a:buChar char="•"/>
            </a:pP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Waste management</a:t>
            </a:r>
          </a:p>
          <a:p>
            <a:pPr marL="194311" lvl="1" indent="-97156">
              <a:lnSpc>
                <a:spcPct val="114000"/>
              </a:lnSpc>
              <a:buFont typeface="Arial"/>
              <a:buChar char="•"/>
            </a:pP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Built environment </a:t>
            </a: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4AEAF6E7-03FF-E35B-7378-A26F5A9AC4C3}"/>
              </a:ext>
            </a:extLst>
          </p:cNvPr>
          <p:cNvSpPr txBox="1"/>
          <p:nvPr/>
        </p:nvSpPr>
        <p:spPr>
          <a:xfrm>
            <a:off x="501734" y="371678"/>
            <a:ext cx="8541782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b="1" dirty="0">
                <a:latin typeface="Raleway" pitchFamily="2" charset="77"/>
                <a:ea typeface="Aileron Heavy"/>
                <a:cs typeface="Aileron Heavy"/>
                <a:sym typeface="Aileron Heavy"/>
              </a:rPr>
              <a:t>Drivers of AMR transmission in low-resource settings</a:t>
            </a:r>
          </a:p>
        </p:txBody>
      </p:sp>
      <p:grpSp>
        <p:nvGrpSpPr>
          <p:cNvPr id="10" name="Group 16">
            <a:extLst>
              <a:ext uri="{FF2B5EF4-FFF2-40B4-BE49-F238E27FC236}">
                <a16:creationId xmlns:a16="http://schemas.microsoft.com/office/drawing/2014/main" id="{15376C49-7FC4-ECC5-69E8-F1FFAE1757FC}"/>
              </a:ext>
            </a:extLst>
          </p:cNvPr>
          <p:cNvGrpSpPr/>
          <p:nvPr/>
        </p:nvGrpSpPr>
        <p:grpSpPr>
          <a:xfrm>
            <a:off x="487889" y="2560236"/>
            <a:ext cx="2246751" cy="1775747"/>
            <a:chOff x="0" y="0"/>
            <a:chExt cx="5991335" cy="4735326"/>
          </a:xfrm>
        </p:grpSpPr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72E0E6A3-0045-AFCD-9A4E-7A0682BFAEA7}"/>
                </a:ext>
              </a:extLst>
            </p:cNvPr>
            <p:cNvSpPr/>
            <p:nvPr/>
          </p:nvSpPr>
          <p:spPr>
            <a:xfrm>
              <a:off x="0" y="517540"/>
              <a:ext cx="467361" cy="4217785"/>
            </a:xfrm>
            <a:custGeom>
              <a:avLst/>
              <a:gdLst/>
              <a:ahLst/>
              <a:cxnLst/>
              <a:rect l="l" t="t" r="r" b="b"/>
              <a:pathLst>
                <a:path w="467361" h="4217785">
                  <a:moveTo>
                    <a:pt x="0" y="0"/>
                  </a:moveTo>
                  <a:lnTo>
                    <a:pt x="467361" y="0"/>
                  </a:lnTo>
                  <a:lnTo>
                    <a:pt x="467361" y="4217786"/>
                  </a:lnTo>
                  <a:lnTo>
                    <a:pt x="0" y="4217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2270" r="-2298120"/>
              </a:stretch>
            </a:blip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FA2EFF30-18F7-2369-9548-A74B8983B525}"/>
                </a:ext>
              </a:extLst>
            </p:cNvPr>
            <p:cNvSpPr/>
            <p:nvPr/>
          </p:nvSpPr>
          <p:spPr>
            <a:xfrm>
              <a:off x="441651" y="517540"/>
              <a:ext cx="5549684" cy="4217785"/>
            </a:xfrm>
            <a:custGeom>
              <a:avLst/>
              <a:gdLst/>
              <a:ahLst/>
              <a:cxnLst/>
              <a:rect l="l" t="t" r="r" b="b"/>
              <a:pathLst>
                <a:path w="5549684" h="4217785">
                  <a:moveTo>
                    <a:pt x="0" y="0"/>
                  </a:moveTo>
                  <a:lnTo>
                    <a:pt x="5549684" y="0"/>
                  </a:lnTo>
                  <a:lnTo>
                    <a:pt x="5549684" y="4217786"/>
                  </a:lnTo>
                  <a:lnTo>
                    <a:pt x="0" y="4217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1955" t="-12270"/>
              </a:stretch>
            </a:blipFill>
          </p:spPr>
          <p:txBody>
            <a:bodyPr/>
            <a:lstStyle/>
            <a:p>
              <a:endParaRPr lang="en-US" sz="700"/>
            </a:p>
          </p:txBody>
        </p:sp>
      </p:grpSp>
      <p:sp>
        <p:nvSpPr>
          <p:cNvPr id="17" name="TextBox 19">
            <a:extLst>
              <a:ext uri="{FF2B5EF4-FFF2-40B4-BE49-F238E27FC236}">
                <a16:creationId xmlns:a16="http://schemas.microsoft.com/office/drawing/2014/main" id="{3BB2067F-2BFB-0670-9597-73698F69BF5D}"/>
              </a:ext>
            </a:extLst>
          </p:cNvPr>
          <p:cNvSpPr txBox="1"/>
          <p:nvPr/>
        </p:nvSpPr>
        <p:spPr>
          <a:xfrm>
            <a:off x="583575" y="2186995"/>
            <a:ext cx="2151066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i="1" dirty="0">
                <a:latin typeface="Libre Franklin" pitchFamily="2" charset="77"/>
                <a:ea typeface="Libre Franklin Light"/>
                <a:cs typeface="Libre Franklin Light"/>
                <a:sym typeface="Libre Franklin Light"/>
              </a:rPr>
              <a:t>Countries with greatest estimated increase in antibiotic use for livestock from 2010-2030</a:t>
            </a: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8BEE4DE6-2FA7-56B6-F7E0-B6B8D948DA5C}"/>
              </a:ext>
            </a:extLst>
          </p:cNvPr>
          <p:cNvSpPr txBox="1"/>
          <p:nvPr/>
        </p:nvSpPr>
        <p:spPr>
          <a:xfrm>
            <a:off x="376484" y="4424502"/>
            <a:ext cx="1849839" cy="129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  <a:spcBef>
                <a:spcPct val="0"/>
              </a:spcBef>
            </a:pPr>
            <a:r>
              <a:rPr lang="en-US" sz="700" dirty="0">
                <a:latin typeface="Libre Franklin Light"/>
                <a:ea typeface="Libre Franklin Light"/>
                <a:cs typeface="Libre Franklin Light"/>
                <a:sym typeface="Libre Franklin Light"/>
              </a:rPr>
              <a:t>Van Boeckel et al. 2015 </a:t>
            </a:r>
            <a:r>
              <a:rPr lang="en-US" sz="700" i="1" dirty="0">
                <a:latin typeface="Libre Franklin Light Italics"/>
                <a:ea typeface="Libre Franklin Light Italics"/>
                <a:cs typeface="Libre Franklin Light Italics"/>
                <a:sym typeface="Libre Franklin Light Italics"/>
              </a:rPr>
              <a:t>PNAS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4297F3-7A8A-2D1A-13FA-70C57DDA1E8A}"/>
              </a:ext>
            </a:extLst>
          </p:cNvPr>
          <p:cNvSpPr txBox="1"/>
          <p:nvPr/>
        </p:nvSpPr>
        <p:spPr>
          <a:xfrm>
            <a:off x="805758" y="2971971"/>
            <a:ext cx="6051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Libre Franklin" pitchFamily="2" charset="77"/>
                <a:ea typeface="Libre Franklin Light"/>
                <a:cs typeface="Libre Franklin Light"/>
                <a:sym typeface="Libre Franklin Light"/>
              </a:rPr>
              <a:t>absolute</a:t>
            </a:r>
          </a:p>
          <a:p>
            <a:r>
              <a:rPr lang="en-US" sz="800" dirty="0">
                <a:latin typeface="Libre Franklin" pitchFamily="2" charset="77"/>
                <a:ea typeface="Libre Franklin Light"/>
                <a:cs typeface="Libre Franklin Light"/>
                <a:sym typeface="Libre Franklin Light"/>
              </a:rPr>
              <a:t>increase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10A3DB-E95C-3D88-2209-24DA31A11254}"/>
              </a:ext>
            </a:extLst>
          </p:cNvPr>
          <p:cNvSpPr txBox="1"/>
          <p:nvPr/>
        </p:nvSpPr>
        <p:spPr>
          <a:xfrm>
            <a:off x="1842054" y="2971971"/>
            <a:ext cx="6051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Libre Franklin" pitchFamily="2" charset="77"/>
                <a:ea typeface="Libre Franklin Light"/>
                <a:cs typeface="Libre Franklin Light"/>
                <a:sym typeface="Libre Franklin Light"/>
              </a:rPr>
              <a:t>relative</a:t>
            </a:r>
          </a:p>
          <a:p>
            <a:r>
              <a:rPr lang="en-US" sz="800" dirty="0">
                <a:latin typeface="Libre Franklin" pitchFamily="2" charset="77"/>
                <a:ea typeface="Libre Franklin Light"/>
                <a:cs typeface="Libre Franklin Light"/>
                <a:sym typeface="Libre Franklin Light"/>
              </a:rPr>
              <a:t>increase </a:t>
            </a:r>
          </a:p>
        </p:txBody>
      </p:sp>
    </p:spTree>
    <p:extLst>
      <p:ext uri="{BB962C8B-B14F-4D97-AF65-F5344CB8AC3E}">
        <p14:creationId xmlns:p14="http://schemas.microsoft.com/office/powerpoint/2010/main" val="2611240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4846500" cy="9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Animal waste </a:t>
            </a:r>
            <a:endParaRPr sz="2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management in </a:t>
            </a:r>
            <a:endParaRPr sz="2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rural Nepal</a:t>
            </a:r>
            <a:endParaRPr sz="2600" dirty="0"/>
          </a:p>
        </p:txBody>
      </p:sp>
      <p:sp>
        <p:nvSpPr>
          <p:cNvPr id="70" name="Google Shape;70;p1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71" name="Google Shape;71;p14"/>
          <p:cNvGrpSpPr/>
          <p:nvPr/>
        </p:nvGrpSpPr>
        <p:grpSpPr>
          <a:xfrm>
            <a:off x="5610449" y="143121"/>
            <a:ext cx="3348327" cy="2143517"/>
            <a:chOff x="4194900" y="1068425"/>
            <a:chExt cx="4542725" cy="2862974"/>
          </a:xfrm>
        </p:grpSpPr>
        <p:pic>
          <p:nvPicPr>
            <p:cNvPr id="72" name="Google Shape;72;p14"/>
            <p:cNvPicPr preferRelativeResize="0"/>
            <p:nvPr/>
          </p:nvPicPr>
          <p:blipFill rotWithShape="1">
            <a:blip r:embed="rId3">
              <a:alphaModFix/>
            </a:blip>
            <a:srcRect l="3352" t="7874" r="3520" b="16189"/>
            <a:stretch/>
          </p:blipFill>
          <p:spPr>
            <a:xfrm>
              <a:off x="4194900" y="1068425"/>
              <a:ext cx="4542725" cy="2862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86250" y="2395625"/>
              <a:ext cx="1238249" cy="14574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14"/>
            <p:cNvPicPr preferRelativeResize="0"/>
            <p:nvPr/>
          </p:nvPicPr>
          <p:blipFill rotWithShape="1">
            <a:blip r:embed="rId3">
              <a:alphaModFix/>
            </a:blip>
            <a:srcRect l="67691" t="83813" r="27299" b="9048"/>
            <a:stretch/>
          </p:blipFill>
          <p:spPr>
            <a:xfrm>
              <a:off x="8374025" y="3530575"/>
              <a:ext cx="244326" cy="2691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" name="Google Shape;75;p14"/>
          <p:cNvSpPr txBox="1"/>
          <p:nvPr/>
        </p:nvSpPr>
        <p:spPr>
          <a:xfrm>
            <a:off x="6270675" y="168550"/>
            <a:ext cx="2651025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dirty="0" err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Kavrepalanchok</a:t>
            </a:r>
            <a:r>
              <a:rPr lang="en" sz="1050" b="1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District, Nepal</a:t>
            </a:r>
            <a:endParaRPr sz="1050" b="1" dirty="0"/>
          </a:p>
        </p:txBody>
      </p:sp>
      <p:pic>
        <p:nvPicPr>
          <p:cNvPr id="77" name="Google Shape;77;p14"/>
          <p:cNvPicPr preferRelativeResize="0"/>
          <p:nvPr/>
        </p:nvPicPr>
        <p:blipFill rotWithShape="1">
          <a:blip r:embed="rId5">
            <a:alphaModFix/>
          </a:blip>
          <a:srcRect b="23412"/>
          <a:stretch/>
        </p:blipFill>
        <p:spPr>
          <a:xfrm>
            <a:off x="2855800" y="3379375"/>
            <a:ext cx="976500" cy="74789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/>
        </p:nvSpPr>
        <p:spPr>
          <a:xfrm>
            <a:off x="2743000" y="4127275"/>
            <a:ext cx="12417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compost piles</a:t>
            </a:r>
            <a:endParaRPr sz="16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9" name="Google Shape;79;p14"/>
          <p:cNvGrpSpPr/>
          <p:nvPr/>
        </p:nvGrpSpPr>
        <p:grpSpPr>
          <a:xfrm>
            <a:off x="311700" y="1342365"/>
            <a:ext cx="2621425" cy="1518399"/>
            <a:chOff x="2242813" y="1373377"/>
            <a:chExt cx="2621425" cy="1518399"/>
          </a:xfrm>
        </p:grpSpPr>
        <p:pic>
          <p:nvPicPr>
            <p:cNvPr id="80" name="Google Shape;80;p14"/>
            <p:cNvPicPr preferRelativeResize="0"/>
            <p:nvPr/>
          </p:nvPicPr>
          <p:blipFill rotWithShape="1">
            <a:blip r:embed="rId6">
              <a:alphaModFix/>
            </a:blip>
            <a:srcRect b="14464"/>
            <a:stretch/>
          </p:blipFill>
          <p:spPr>
            <a:xfrm>
              <a:off x="3429225" y="2422457"/>
              <a:ext cx="548700" cy="4693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4"/>
            <p:cNvPicPr preferRelativeResize="0"/>
            <p:nvPr/>
          </p:nvPicPr>
          <p:blipFill rotWithShape="1">
            <a:blip r:embed="rId7">
              <a:alphaModFix/>
            </a:blip>
            <a:srcRect b="19568"/>
            <a:stretch/>
          </p:blipFill>
          <p:spPr>
            <a:xfrm>
              <a:off x="2242813" y="1373377"/>
              <a:ext cx="1701824" cy="1368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14"/>
            <p:cNvPicPr preferRelativeResize="0"/>
            <p:nvPr/>
          </p:nvPicPr>
          <p:blipFill rotWithShape="1">
            <a:blip r:embed="rId8">
              <a:alphaModFix/>
            </a:blip>
            <a:srcRect b="18593"/>
            <a:stretch/>
          </p:blipFill>
          <p:spPr>
            <a:xfrm>
              <a:off x="3757163" y="1908825"/>
              <a:ext cx="1107075" cy="901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3" name="Google Shape;83;p14"/>
          <p:cNvPicPr preferRelativeResize="0"/>
          <p:nvPr/>
        </p:nvPicPr>
        <p:blipFill rotWithShape="1">
          <a:blip r:embed="rId9">
            <a:alphaModFix/>
          </a:blip>
          <a:srcRect b="25865"/>
          <a:stretch/>
        </p:blipFill>
        <p:spPr>
          <a:xfrm>
            <a:off x="4103550" y="3087025"/>
            <a:ext cx="1506900" cy="11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4"/>
          <p:cNvSpPr txBox="1"/>
          <p:nvPr/>
        </p:nvSpPr>
        <p:spPr>
          <a:xfrm>
            <a:off x="4103550" y="4204150"/>
            <a:ext cx="15069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anaerobic biodigesters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7" name="Google Shape;87;p14"/>
          <p:cNvCxnSpPr>
            <a:endCxn id="78" idx="1"/>
          </p:cNvCxnSpPr>
          <p:nvPr/>
        </p:nvCxnSpPr>
        <p:spPr>
          <a:xfrm rot="-5400000" flipH="1">
            <a:off x="1057750" y="2815975"/>
            <a:ext cx="1790100" cy="1580400"/>
          </a:xfrm>
          <a:prstGeom prst="curvedConnector2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88" name="Google Shape;88;p14"/>
          <p:cNvPicPr preferRelativeResize="0"/>
          <p:nvPr/>
        </p:nvPicPr>
        <p:blipFill rotWithShape="1">
          <a:blip r:embed="rId10">
            <a:alphaModFix/>
          </a:blip>
          <a:srcRect b="14994"/>
          <a:stretch/>
        </p:blipFill>
        <p:spPr>
          <a:xfrm>
            <a:off x="5893600" y="3165175"/>
            <a:ext cx="1314198" cy="11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4"/>
          <p:cNvSpPr txBox="1"/>
          <p:nvPr/>
        </p:nvSpPr>
        <p:spPr>
          <a:xfrm>
            <a:off x="5929850" y="4227050"/>
            <a:ext cx="12417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crop application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" name="Google Shape;90;p14"/>
          <p:cNvSpPr/>
          <p:nvPr/>
        </p:nvSpPr>
        <p:spPr>
          <a:xfrm>
            <a:off x="4072750" y="2923200"/>
            <a:ext cx="1580400" cy="2104200"/>
          </a:xfrm>
          <a:prstGeom prst="rect">
            <a:avLst/>
          </a:prstGeom>
          <a:noFill/>
          <a:ln w="28575" cap="flat" cmpd="sng">
            <a:solidFill>
              <a:srgbClr val="FA6E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1" name="Google Shape;91;p14"/>
          <p:cNvPicPr preferRelativeResize="0"/>
          <p:nvPr/>
        </p:nvPicPr>
        <p:blipFill rotWithShape="1">
          <a:blip r:embed="rId11">
            <a:alphaModFix/>
          </a:blip>
          <a:srcRect r="40680"/>
          <a:stretch/>
        </p:blipFill>
        <p:spPr>
          <a:xfrm>
            <a:off x="3522509" y="168550"/>
            <a:ext cx="1579891" cy="228967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3455500" y="2342075"/>
            <a:ext cx="1418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latin typeface="Lato"/>
                <a:ea typeface="Lato"/>
                <a:cs typeface="Lato"/>
                <a:sym typeface="Lato"/>
              </a:rPr>
              <a:t>Source: Bay Area Nepali Women Organization  </a:t>
            </a:r>
            <a:endParaRPr sz="800" i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867</TotalTime>
  <Words>2412</Words>
  <Application>Microsoft Macintosh PowerPoint</Application>
  <PresentationFormat>On-screen Show (16:9)</PresentationFormat>
  <Paragraphs>381</Paragraphs>
  <Slides>48</Slides>
  <Notes>31</Notes>
  <HiddenSlides>1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0" baseType="lpstr">
      <vt:lpstr>Proxima Nova</vt:lpstr>
      <vt:lpstr>Raleway</vt:lpstr>
      <vt:lpstr>Source Sans Pro</vt:lpstr>
      <vt:lpstr>Arial</vt:lpstr>
      <vt:lpstr>Libre Franklin</vt:lpstr>
      <vt:lpstr>Libre Franklin Bold</vt:lpstr>
      <vt:lpstr>Lato</vt:lpstr>
      <vt:lpstr>Libre Franklin Light Italics</vt:lpstr>
      <vt:lpstr>Libre Franklin Light</vt:lpstr>
      <vt:lpstr>Calibri</vt:lpstr>
      <vt:lpstr>Open Sans</vt:lpstr>
      <vt:lpstr>Plum</vt:lpstr>
      <vt:lpstr>Data Analysis in R for  Microbial Pathogen Surveillance  Using TaqMan Array Cards (TAC) </vt:lpstr>
      <vt:lpstr>Workshop Agenda - Day 1</vt:lpstr>
      <vt:lpstr>AMR &amp; Zoonotic Pathogen Transmission in Nepal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Animal waste  management in  rural Nepal</vt:lpstr>
      <vt:lpstr>Household biodigester systems in Nepal</vt:lpstr>
      <vt:lpstr>Exposures to animal waste and diarrheal disease</vt:lpstr>
      <vt:lpstr>PowerPoint Presentation</vt:lpstr>
      <vt:lpstr>Exposures to animal waste likely indicate exposures to antimicrobial resistance (AMR)</vt:lpstr>
      <vt:lpstr>PowerPoint Presentation</vt:lpstr>
      <vt:lpstr>Fecal exposure pathways in Kavre</vt:lpstr>
      <vt:lpstr>Data Collection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Broken Biodigesters</vt:lpstr>
      <vt:lpstr>AMR is higher  in soil when  biodigester is broken</vt:lpstr>
      <vt:lpstr>Application of biodigester  effluent on crops</vt:lpstr>
      <vt:lpstr>Now what?</vt:lpstr>
      <vt:lpstr>Now what?</vt:lpstr>
      <vt:lpstr>Introduction to TacMan Array Cards (TAC)</vt:lpstr>
      <vt:lpstr>Next steps: TacMan Array Cards (TAC)</vt:lpstr>
      <vt:lpstr>Advantages of TAC</vt:lpstr>
      <vt:lpstr>Limitations of TAC</vt:lpstr>
      <vt:lpstr>Example TAC Target List</vt:lpstr>
      <vt:lpstr>Best Practices for Data Management and Processing</vt:lpstr>
      <vt:lpstr>Why Good Data Practices Matter</vt:lpstr>
      <vt:lpstr>Best Practices for Data Entry &amp; Storage</vt:lpstr>
      <vt:lpstr>Clean Your Data with Scripts</vt:lpstr>
      <vt:lpstr>Organize Your Folders for Collaborators</vt:lpstr>
      <vt:lpstr>Bonus: Working With Cloud Storage in R</vt:lpstr>
      <vt:lpstr>Setup – Getting started in GitHub</vt:lpstr>
      <vt:lpstr>Version Control and Git </vt:lpstr>
      <vt:lpstr>PowerPoint Presentation</vt:lpstr>
      <vt:lpstr>Best Practices for Collaborative Coding with Git</vt:lpstr>
      <vt:lpstr>PowerPoint Presentation</vt:lpstr>
      <vt:lpstr>PowerPoint Presentation</vt:lpstr>
      <vt:lpstr>PowerPoint Presentation</vt:lpstr>
      <vt:lpstr>PowerPoint Presentation</vt:lpstr>
      <vt:lpstr>Let’s Start Coding! Script 1 – Data Processing in 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Heather Kathleen Amato</cp:lastModifiedBy>
  <cp:revision>33</cp:revision>
  <dcterms:modified xsi:type="dcterms:W3CDTF">2025-06-25T03:46:53Z</dcterms:modified>
</cp:coreProperties>
</file>